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7" r:id="rId3"/>
    <p:sldId id="289" r:id="rId4"/>
    <p:sldId id="557" r:id="rId5"/>
    <p:sldId id="738" r:id="rId6"/>
    <p:sldId id="739" r:id="rId7"/>
    <p:sldId id="740" r:id="rId8"/>
    <p:sldId id="741" r:id="rId9"/>
    <p:sldId id="724" r:id="rId10"/>
    <p:sldId id="725" r:id="rId11"/>
    <p:sldId id="726" r:id="rId12"/>
    <p:sldId id="727" r:id="rId13"/>
    <p:sldId id="728" r:id="rId14"/>
    <p:sldId id="733" r:id="rId15"/>
    <p:sldId id="742" r:id="rId16"/>
    <p:sldId id="743" r:id="rId17"/>
    <p:sldId id="745" r:id="rId18"/>
    <p:sldId id="744" r:id="rId19"/>
    <p:sldId id="746" r:id="rId20"/>
    <p:sldId id="747" r:id="rId21"/>
    <p:sldId id="729" r:id="rId22"/>
    <p:sldId id="748" r:id="rId23"/>
    <p:sldId id="749" r:id="rId24"/>
    <p:sldId id="750" r:id="rId25"/>
    <p:sldId id="734" r:id="rId26"/>
    <p:sldId id="730" r:id="rId27"/>
    <p:sldId id="731" r:id="rId28"/>
    <p:sldId id="752" r:id="rId29"/>
    <p:sldId id="751" r:id="rId30"/>
    <p:sldId id="753" r:id="rId31"/>
    <p:sldId id="732" r:id="rId32"/>
    <p:sldId id="735" r:id="rId33"/>
    <p:sldId id="736" r:id="rId34"/>
    <p:sldId id="717" r:id="rId35"/>
    <p:sldId id="754" r:id="rId36"/>
    <p:sldId id="737" r:id="rId37"/>
    <p:sldId id="755" r:id="rId38"/>
    <p:sldId id="718" r:id="rId39"/>
    <p:sldId id="721" r:id="rId40"/>
    <p:sldId id="597" r:id="rId41"/>
    <p:sldId id="591" r:id="rId42"/>
  </p:sldIdLst>
  <p:sldSz cx="10150475" cy="7589838"/>
  <p:notesSz cx="6864350" cy="9996488"/>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390">
          <p15:clr>
            <a:srgbClr val="A4A3A4"/>
          </p15:clr>
        </p15:guide>
        <p15:guide id="2" pos="3197">
          <p15:clr>
            <a:srgbClr val="A4A3A4"/>
          </p15:clr>
        </p15:guide>
      </p15:sldGuideLst>
    </p:ext>
    <p:ext uri="{2D200454-40CA-4A62-9FC3-DE9A4176ACB9}">
      <p15:notesGuideLst xmlns:p15="http://schemas.microsoft.com/office/powerpoint/2012/main" xmlns="">
        <p15:guide id="1" orient="horz" pos="3127">
          <p15:clr>
            <a:srgbClr val="A4A3A4"/>
          </p15:clr>
        </p15:guide>
        <p15:guide id="2" pos="215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F2B81"/>
    <a:srgbClr val="0070C0"/>
    <a:srgbClr val="76325E"/>
    <a:srgbClr val="CCFFFF"/>
    <a:srgbClr val="FFEBFF"/>
    <a:srgbClr val="FFFFFF"/>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4" autoAdjust="0"/>
    <p:restoredTop sz="94709" autoAdjust="0"/>
  </p:normalViewPr>
  <p:slideViewPr>
    <p:cSldViewPr>
      <p:cViewPr>
        <p:scale>
          <a:sx n="75" d="100"/>
          <a:sy n="75" d="100"/>
        </p:scale>
        <p:origin x="-1284" y="-564"/>
      </p:cViewPr>
      <p:guideLst>
        <p:guide orient="horz" pos="2390"/>
        <p:guide pos="3197"/>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77" d="100"/>
          <a:sy n="77" d="100"/>
        </p:scale>
        <p:origin x="-3426" y="-96"/>
      </p:cViewPr>
      <p:guideLst>
        <p:guide orient="horz" pos="3149"/>
        <p:guide pos="216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3"/>
            <a:ext cx="2975043" cy="500309"/>
          </a:xfrm>
          <a:prstGeom prst="rect">
            <a:avLst/>
          </a:prstGeom>
        </p:spPr>
        <p:txBody>
          <a:bodyPr vert="horz" lIns="93428" tIns="46713" rIns="93428" bIns="46713" rtlCol="0"/>
          <a:lstStyle>
            <a:lvl1pPr algn="l">
              <a:defRPr sz="1200"/>
            </a:lvl1pPr>
          </a:lstStyle>
          <a:p>
            <a:endParaRPr lang="fr-FR" dirty="0"/>
          </a:p>
        </p:txBody>
      </p:sp>
      <p:sp>
        <p:nvSpPr>
          <p:cNvPr id="3" name="Espace réservé de la date 2"/>
          <p:cNvSpPr>
            <a:spLocks noGrp="1"/>
          </p:cNvSpPr>
          <p:nvPr>
            <p:ph type="dt" sz="quarter" idx="1"/>
          </p:nvPr>
        </p:nvSpPr>
        <p:spPr>
          <a:xfrm>
            <a:off x="3887672" y="3"/>
            <a:ext cx="2975042" cy="500309"/>
          </a:xfrm>
          <a:prstGeom prst="rect">
            <a:avLst/>
          </a:prstGeom>
        </p:spPr>
        <p:txBody>
          <a:bodyPr vert="horz" lIns="93428" tIns="46713" rIns="93428" bIns="46713" rtlCol="0"/>
          <a:lstStyle>
            <a:lvl1pPr algn="r">
              <a:defRPr sz="1200"/>
            </a:lvl1pPr>
          </a:lstStyle>
          <a:p>
            <a:fld id="{E9DBBD2E-0068-4C1D-A6A4-AB7CB9ED9B30}" type="datetimeFigureOut">
              <a:rPr lang="fr-FR" smtClean="0"/>
              <a:pPr/>
              <a:t>06/12/2016</a:t>
            </a:fld>
            <a:endParaRPr lang="fr-FR" dirty="0"/>
          </a:p>
        </p:txBody>
      </p:sp>
      <p:sp>
        <p:nvSpPr>
          <p:cNvPr id="4" name="Espace réservé du pied de page 3"/>
          <p:cNvSpPr>
            <a:spLocks noGrp="1"/>
          </p:cNvSpPr>
          <p:nvPr>
            <p:ph type="ftr" sz="quarter" idx="2"/>
          </p:nvPr>
        </p:nvSpPr>
        <p:spPr>
          <a:xfrm>
            <a:off x="3" y="9494570"/>
            <a:ext cx="2975043" cy="500309"/>
          </a:xfrm>
          <a:prstGeom prst="rect">
            <a:avLst/>
          </a:prstGeom>
        </p:spPr>
        <p:txBody>
          <a:bodyPr vert="horz" lIns="93428" tIns="46713" rIns="93428" bIns="46713"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7672" y="9494570"/>
            <a:ext cx="2975042" cy="500309"/>
          </a:xfrm>
          <a:prstGeom prst="rect">
            <a:avLst/>
          </a:prstGeom>
        </p:spPr>
        <p:txBody>
          <a:bodyPr vert="horz" lIns="93428" tIns="46713" rIns="93428" bIns="46713" rtlCol="0" anchor="b"/>
          <a:lstStyle>
            <a:lvl1pPr algn="r">
              <a:defRPr sz="1200"/>
            </a:lvl1pPr>
          </a:lstStyle>
          <a:p>
            <a:fld id="{F13E64ED-63C0-43C9-89F4-A9B548989F3C}" type="slidenum">
              <a:rPr lang="fr-FR" smtClean="0"/>
              <a:pPr/>
              <a:t>‹N°›</a:t>
            </a:fld>
            <a:endParaRPr lang="fr-FR" dirty="0"/>
          </a:p>
        </p:txBody>
      </p:sp>
    </p:spTree>
    <p:extLst>
      <p:ext uri="{BB962C8B-B14F-4D97-AF65-F5344CB8AC3E}">
        <p14:creationId xmlns:p14="http://schemas.microsoft.com/office/powerpoint/2010/main" xmlns="" val="969605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74551" cy="499825"/>
          </a:xfrm>
          <a:prstGeom prst="rect">
            <a:avLst/>
          </a:prstGeom>
        </p:spPr>
        <p:txBody>
          <a:bodyPr vert="horz" lIns="93428" tIns="46713" rIns="93428" bIns="46713" rtlCol="0"/>
          <a:lstStyle>
            <a:lvl1pPr algn="l">
              <a:defRPr sz="1200"/>
            </a:lvl1pPr>
          </a:lstStyle>
          <a:p>
            <a:endParaRPr lang="fr-FR" dirty="0"/>
          </a:p>
        </p:txBody>
      </p:sp>
      <p:sp>
        <p:nvSpPr>
          <p:cNvPr id="3" name="Espace réservé de la date 2"/>
          <p:cNvSpPr>
            <a:spLocks noGrp="1"/>
          </p:cNvSpPr>
          <p:nvPr>
            <p:ph type="dt" idx="1"/>
          </p:nvPr>
        </p:nvSpPr>
        <p:spPr>
          <a:xfrm>
            <a:off x="3888213" y="1"/>
            <a:ext cx="2974551" cy="499825"/>
          </a:xfrm>
          <a:prstGeom prst="rect">
            <a:avLst/>
          </a:prstGeom>
        </p:spPr>
        <p:txBody>
          <a:bodyPr vert="horz" lIns="93428" tIns="46713" rIns="93428" bIns="46713" rtlCol="0"/>
          <a:lstStyle>
            <a:lvl1pPr algn="r">
              <a:defRPr sz="1200"/>
            </a:lvl1pPr>
          </a:lstStyle>
          <a:p>
            <a:fld id="{07098796-DAE9-4325-B049-AF830E17ABA2}" type="datetimeFigureOut">
              <a:rPr lang="fr-FR" smtClean="0"/>
              <a:pPr/>
              <a:t>06/12/2016</a:t>
            </a:fld>
            <a:endParaRPr lang="fr-FR" dirty="0"/>
          </a:p>
        </p:txBody>
      </p:sp>
      <p:sp>
        <p:nvSpPr>
          <p:cNvPr id="4" name="Espace réservé de l'image des diapositives 3"/>
          <p:cNvSpPr>
            <a:spLocks noGrp="1" noRot="1" noChangeAspect="1"/>
          </p:cNvSpPr>
          <p:nvPr>
            <p:ph type="sldImg" idx="2"/>
          </p:nvPr>
        </p:nvSpPr>
        <p:spPr>
          <a:xfrm>
            <a:off x="925513" y="749300"/>
            <a:ext cx="5013325" cy="3749675"/>
          </a:xfrm>
          <a:prstGeom prst="rect">
            <a:avLst/>
          </a:prstGeom>
          <a:noFill/>
          <a:ln w="12700">
            <a:solidFill>
              <a:prstClr val="black"/>
            </a:solidFill>
          </a:ln>
        </p:spPr>
        <p:txBody>
          <a:bodyPr vert="horz" lIns="93428" tIns="46713" rIns="93428" bIns="46713" rtlCol="0" anchor="ctr"/>
          <a:lstStyle/>
          <a:p>
            <a:endParaRPr lang="fr-FR" dirty="0"/>
          </a:p>
        </p:txBody>
      </p:sp>
      <p:sp>
        <p:nvSpPr>
          <p:cNvPr id="5" name="Espace réservé des commentaires 4"/>
          <p:cNvSpPr>
            <a:spLocks noGrp="1"/>
          </p:cNvSpPr>
          <p:nvPr>
            <p:ph type="body" sz="quarter" idx="3"/>
          </p:nvPr>
        </p:nvSpPr>
        <p:spPr>
          <a:xfrm>
            <a:off x="686435" y="4748336"/>
            <a:ext cx="5491480" cy="4498419"/>
          </a:xfrm>
          <a:prstGeom prst="rect">
            <a:avLst/>
          </a:prstGeom>
        </p:spPr>
        <p:txBody>
          <a:bodyPr vert="horz" lIns="93428" tIns="46713" rIns="93428" bIns="4671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94931"/>
            <a:ext cx="2974551" cy="499825"/>
          </a:xfrm>
          <a:prstGeom prst="rect">
            <a:avLst/>
          </a:prstGeom>
        </p:spPr>
        <p:txBody>
          <a:bodyPr vert="horz" lIns="93428" tIns="46713" rIns="93428" bIns="46713"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8213" y="9494931"/>
            <a:ext cx="2974551" cy="499825"/>
          </a:xfrm>
          <a:prstGeom prst="rect">
            <a:avLst/>
          </a:prstGeom>
        </p:spPr>
        <p:txBody>
          <a:bodyPr vert="horz" lIns="93428" tIns="46713" rIns="93428" bIns="46713" rtlCol="0" anchor="b"/>
          <a:lstStyle>
            <a:lvl1pPr algn="r">
              <a:defRPr sz="1200"/>
            </a:lvl1pPr>
          </a:lstStyle>
          <a:p>
            <a:fld id="{70B21F55-71B1-437C-A33A-CF465AF11D1F}" type="slidenum">
              <a:rPr lang="fr-FR" smtClean="0"/>
              <a:pPr/>
              <a:t>‹N°›</a:t>
            </a:fld>
            <a:endParaRPr lang="fr-FR" dirty="0"/>
          </a:p>
        </p:txBody>
      </p:sp>
    </p:spTree>
    <p:extLst>
      <p:ext uri="{BB962C8B-B14F-4D97-AF65-F5344CB8AC3E}">
        <p14:creationId xmlns:p14="http://schemas.microsoft.com/office/powerpoint/2010/main" xmlns="" val="225679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21F55-71B1-437C-A33A-CF465AF11D1F}" type="slidenum">
              <a:rPr lang="fr-FR" smtClean="0"/>
              <a:pPr/>
              <a:t>1</a:t>
            </a:fld>
            <a:endParaRPr lang="fr-FR" dirty="0"/>
          </a:p>
        </p:txBody>
      </p:sp>
    </p:spTree>
    <p:extLst>
      <p:ext uri="{BB962C8B-B14F-4D97-AF65-F5344CB8AC3E}">
        <p14:creationId xmlns:p14="http://schemas.microsoft.com/office/powerpoint/2010/main" xmlns="" val="4278472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12</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13</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14</a:t>
            </a:fld>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15</a:t>
            </a:fld>
            <a:endParaRPr lang="fr-FR" dirty="0"/>
          </a:p>
        </p:txBody>
      </p:sp>
    </p:spTree>
    <p:extLst>
      <p:ext uri="{BB962C8B-B14F-4D97-AF65-F5344CB8AC3E}">
        <p14:creationId xmlns="" xmlns:p14="http://schemas.microsoft.com/office/powerpoint/2010/main" val="168804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16</a:t>
            </a:fld>
            <a:endParaRPr lang="fr-FR" dirty="0"/>
          </a:p>
        </p:txBody>
      </p:sp>
    </p:spTree>
    <p:extLst>
      <p:ext uri="{BB962C8B-B14F-4D97-AF65-F5344CB8AC3E}">
        <p14:creationId xmlns="" xmlns:p14="http://schemas.microsoft.com/office/powerpoint/2010/main" val="1688041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17</a:t>
            </a:fld>
            <a:endParaRPr lang="fr-F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18</a:t>
            </a:fld>
            <a:endParaRPr lang="fr-FR" dirty="0"/>
          </a:p>
        </p:txBody>
      </p:sp>
    </p:spTree>
    <p:extLst>
      <p:ext uri="{BB962C8B-B14F-4D97-AF65-F5344CB8AC3E}">
        <p14:creationId xmlns="" xmlns:p14="http://schemas.microsoft.com/office/powerpoint/2010/main" val="1688041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19</a:t>
            </a:fld>
            <a:endParaRPr lang="fr-FR" dirty="0"/>
          </a:p>
        </p:txBody>
      </p:sp>
    </p:spTree>
    <p:extLst>
      <p:ext uri="{BB962C8B-B14F-4D97-AF65-F5344CB8AC3E}">
        <p14:creationId xmlns="" xmlns:p14="http://schemas.microsoft.com/office/powerpoint/2010/main" val="1688041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21F55-71B1-437C-A33A-CF465AF11D1F}" type="slidenum">
              <a:rPr lang="fr-FR" smtClean="0"/>
              <a:pPr/>
              <a:t>2</a:t>
            </a:fld>
            <a:endParaRPr lang="fr-FR" dirty="0"/>
          </a:p>
        </p:txBody>
      </p:sp>
    </p:spTree>
    <p:extLst>
      <p:ext uri="{BB962C8B-B14F-4D97-AF65-F5344CB8AC3E}">
        <p14:creationId xmlns:p14="http://schemas.microsoft.com/office/powerpoint/2010/main" xmlns="" val="827107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20</a:t>
            </a:fld>
            <a:endParaRPr lang="fr-FR" dirty="0"/>
          </a:p>
        </p:txBody>
      </p:sp>
    </p:spTree>
    <p:extLst>
      <p:ext uri="{BB962C8B-B14F-4D97-AF65-F5344CB8AC3E}">
        <p14:creationId xmlns="" xmlns:p14="http://schemas.microsoft.com/office/powerpoint/2010/main" val="1688041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21</a:t>
            </a:fld>
            <a:endParaRPr lang="fr-F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22</a:t>
            </a:fld>
            <a:endParaRPr lang="fr-F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23</a:t>
            </a:fld>
            <a:endParaRPr lang="fr-F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24</a:t>
            </a:fld>
            <a:endParaRPr lang="fr-F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25</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26</a:t>
            </a:fld>
            <a:endParaRPr lang="fr-F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27</a:t>
            </a:fld>
            <a:endParaRPr lang="fr-F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28</a:t>
            </a:fld>
            <a:endParaRPr lang="fr-F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29</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21F55-71B1-437C-A33A-CF465AF11D1F}" type="slidenum">
              <a:rPr lang="fr-FR" smtClean="0"/>
              <a:pPr/>
              <a:t>3</a:t>
            </a:fld>
            <a:endParaRPr lang="fr-FR" dirty="0"/>
          </a:p>
        </p:txBody>
      </p:sp>
    </p:spTree>
    <p:extLst>
      <p:ext uri="{BB962C8B-B14F-4D97-AF65-F5344CB8AC3E}">
        <p14:creationId xmlns:p14="http://schemas.microsoft.com/office/powerpoint/2010/main" xmlns="" val="7956477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30</a:t>
            </a:fld>
            <a:endParaRPr lang="fr-F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31</a:t>
            </a:fld>
            <a:endParaRPr lang="fr-F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32</a:t>
            </a:fld>
            <a:endParaRPr lang="fr-F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33</a:t>
            </a:fld>
            <a:endParaRPr lang="fr-F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34</a:t>
            </a:fld>
            <a:endParaRPr lang="fr-F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35</a:t>
            </a:fld>
            <a:endParaRPr lang="fr-F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36</a:t>
            </a:fld>
            <a:endParaRPr lang="fr-F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37</a:t>
            </a:fld>
            <a:endParaRPr lang="fr-F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38</a:t>
            </a:fld>
            <a:endParaRPr lang="fr-F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39</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4</a:t>
            </a:fld>
            <a:endParaRPr lang="fr-FR" dirty="0"/>
          </a:p>
        </p:txBody>
      </p:sp>
    </p:spTree>
    <p:extLst>
      <p:ext uri="{BB962C8B-B14F-4D97-AF65-F5344CB8AC3E}">
        <p14:creationId xmlns:p14="http://schemas.microsoft.com/office/powerpoint/2010/main" xmlns="" val="40258193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40</a:t>
            </a:fld>
            <a:endParaRPr lang="fr-FR" dirty="0"/>
          </a:p>
        </p:txBody>
      </p:sp>
    </p:spTree>
    <p:extLst>
      <p:ext uri="{BB962C8B-B14F-4D97-AF65-F5344CB8AC3E}">
        <p14:creationId xmlns:p14="http://schemas.microsoft.com/office/powerpoint/2010/main" xmlns="" val="39381752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41</a:t>
            </a:fld>
            <a:endParaRPr lang="fr-FR" dirty="0"/>
          </a:p>
        </p:txBody>
      </p:sp>
    </p:spTree>
    <p:extLst>
      <p:ext uri="{BB962C8B-B14F-4D97-AF65-F5344CB8AC3E}">
        <p14:creationId xmlns:p14="http://schemas.microsoft.com/office/powerpoint/2010/main" xmlns="" val="3742188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5</a:t>
            </a:fld>
            <a:endParaRPr lang="fr-FR" dirty="0"/>
          </a:p>
        </p:txBody>
      </p:sp>
    </p:spTree>
    <p:extLst>
      <p:ext uri="{BB962C8B-B14F-4D97-AF65-F5344CB8AC3E}">
        <p14:creationId xmlns="" xmlns:p14="http://schemas.microsoft.com/office/powerpoint/2010/main" val="4025819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6</a:t>
            </a:fld>
            <a:endParaRPr lang="fr-FR" dirty="0"/>
          </a:p>
        </p:txBody>
      </p:sp>
    </p:spTree>
    <p:extLst>
      <p:ext uri="{BB962C8B-B14F-4D97-AF65-F5344CB8AC3E}">
        <p14:creationId xmlns="" xmlns:p14="http://schemas.microsoft.com/office/powerpoint/2010/main" val="4025819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7</a:t>
            </a:fld>
            <a:endParaRPr lang="fr-FR" dirty="0"/>
          </a:p>
        </p:txBody>
      </p:sp>
    </p:spTree>
    <p:extLst>
      <p:ext uri="{BB962C8B-B14F-4D97-AF65-F5344CB8AC3E}">
        <p14:creationId xmlns="" xmlns:p14="http://schemas.microsoft.com/office/powerpoint/2010/main" val="4025819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0B21F55-71B1-437C-A33A-CF465AF11D1F}" type="slidenum">
              <a:rPr lang="fr-FR" smtClean="0"/>
              <a:pPr/>
              <a:t>8</a:t>
            </a:fld>
            <a:endParaRPr lang="fr-FR" dirty="0"/>
          </a:p>
        </p:txBody>
      </p:sp>
    </p:spTree>
    <p:extLst>
      <p:ext uri="{BB962C8B-B14F-4D97-AF65-F5344CB8AC3E}">
        <p14:creationId xmlns="" xmlns:p14="http://schemas.microsoft.com/office/powerpoint/2010/main" val="4025819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B21F55-71B1-437C-A33A-CF465AF11D1F}"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extLst>
              <a:ext uri="{28A0092B-C50C-407E-A947-70E740481C1C}">
                <a14:useLocalDpi xmlns:a14="http://schemas.microsoft.com/office/drawing/2010/main" xmlns="" val="0"/>
              </a:ext>
            </a:extLst>
          </a:blip>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304800" y="2971800"/>
            <a:ext cx="9525000" cy="1295400"/>
          </a:xfrm>
          <a:effectLst/>
        </p:spPr>
        <p:txBody>
          <a:bodyPr/>
          <a:lstStyle>
            <a:lvl1pPr algn="ctr">
              <a:defRPr/>
            </a:lvl1pPr>
          </a:lstStyle>
          <a:p>
            <a:r>
              <a:rPr lang="fr-FR" smtClean="0"/>
              <a:t>Cliquez pour modifier le style du titre</a:t>
            </a:r>
            <a:endParaRPr lang="en-GB"/>
          </a:p>
        </p:txBody>
      </p:sp>
      <p:sp>
        <p:nvSpPr>
          <p:cNvPr id="3076" name="Rectangle 4"/>
          <p:cNvSpPr>
            <a:spLocks noGrp="1" noChangeArrowheads="1"/>
          </p:cNvSpPr>
          <p:nvPr>
            <p:ph type="subTitle" idx="1"/>
          </p:nvPr>
        </p:nvSpPr>
        <p:spPr>
          <a:xfrm>
            <a:off x="1539875" y="4267200"/>
            <a:ext cx="7070725" cy="2057400"/>
          </a:xfrm>
        </p:spPr>
        <p:txBody>
          <a:bodyPr/>
          <a:lstStyle>
            <a:lvl1pPr marL="0" indent="0" algn="ctr">
              <a:buFontTx/>
              <a:buNone/>
              <a:defRPr>
                <a:solidFill>
                  <a:srgbClr val="76325E"/>
                </a:solidFill>
              </a:defRPr>
            </a:lvl1pPr>
          </a:lstStyle>
          <a:p>
            <a:r>
              <a:rPr lang="fr-FR" smtClean="0"/>
              <a:t>Cliquez pour modifier le style des sous-titres du masque</a:t>
            </a:r>
            <a:endParaRPr lang="en-GB"/>
          </a:p>
        </p:txBody>
      </p:sp>
      <p:sp>
        <p:nvSpPr>
          <p:cNvPr id="3080" name="Rectangle 8"/>
          <p:cNvSpPr>
            <a:spLocks noGrp="1" noChangeArrowheads="1"/>
          </p:cNvSpPr>
          <p:nvPr>
            <p:ph type="dt" sz="half" idx="2"/>
          </p:nvPr>
        </p:nvSpPr>
        <p:spPr bwMode="auto">
          <a:xfrm>
            <a:off x="0" y="7315200"/>
            <a:ext cx="1295400" cy="274638"/>
          </a:xfrm>
          <a:prstGeom prst="rect">
            <a:avLst/>
          </a:prstGeom>
          <a:noFill/>
          <a:ln>
            <a:miter lim="800000"/>
            <a:headEnd/>
            <a:tailEnd/>
          </a:ln>
        </p:spPr>
        <p:txBody>
          <a:bodyPr vert="horz" wrap="square" lIns="101370" tIns="50685" rIns="101370" bIns="50685" numCol="1" anchor="t" anchorCtr="0" compatLnSpc="1">
            <a:prstTxWarp prst="textNoShape">
              <a:avLst/>
            </a:prstTxWarp>
          </a:bodyPr>
          <a:lstStyle>
            <a:lvl1pPr defTabSz="1014413">
              <a:defRPr sz="1600"/>
            </a:lvl1pPr>
          </a:lstStyle>
          <a:p>
            <a:endParaRPr lang="en-US" dirty="0"/>
          </a:p>
        </p:txBody>
      </p:sp>
      <p:sp>
        <p:nvSpPr>
          <p:cNvPr id="3081" name="Rectangle 9"/>
          <p:cNvSpPr>
            <a:spLocks noGrp="1" noChangeArrowheads="1"/>
          </p:cNvSpPr>
          <p:nvPr>
            <p:ph type="ftr" sz="quarter" idx="3"/>
          </p:nvPr>
        </p:nvSpPr>
        <p:spPr/>
        <p:txBody>
          <a:bodyPr/>
          <a:lstStyle>
            <a:lvl1pPr>
              <a:defRPr/>
            </a:lvl1pPr>
          </a:lstStyle>
          <a:p>
            <a:endParaRPr lang="en-US" dirty="0"/>
          </a:p>
        </p:txBody>
      </p:sp>
      <p:pic>
        <p:nvPicPr>
          <p:cNvPr id="3087" name="Picture 15" descr="bibm test0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54288" y="1179513"/>
            <a:ext cx="3744912" cy="1689100"/>
          </a:xfrm>
          <a:prstGeom prst="rect">
            <a:avLst/>
          </a:prstGeom>
          <a:noFill/>
        </p:spPr>
      </p:pic>
      <p:sp>
        <p:nvSpPr>
          <p:cNvPr id="9" name="Rectangl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ftr" sz="quarter" idx="3"/>
          </p:nvPr>
        </p:nvSpPr>
        <p:spPr bwMode="auto">
          <a:xfrm>
            <a:off x="1371736" y="7229195"/>
            <a:ext cx="8001000" cy="274638"/>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defTabSz="1014413">
              <a:defRPr sz="1600"/>
            </a:lvl1pPr>
          </a:lstStyle>
          <a:p>
            <a:endParaRPr lang="en-US" dirty="0"/>
          </a:p>
        </p:txBody>
      </p:sp>
      <p:sp>
        <p:nvSpPr>
          <p:cNvPr id="8" name="Rectangl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3600"/>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Rectangle 5"/>
          <p:cNvSpPr>
            <a:spLocks noGrp="1" noChangeArrowheads="1"/>
          </p:cNvSpPr>
          <p:nvPr>
            <p:ph type="ftr" sz="quarter" idx="3"/>
          </p:nvPr>
        </p:nvSpPr>
        <p:spPr bwMode="auto">
          <a:xfrm>
            <a:off x="1371736" y="7229195"/>
            <a:ext cx="8001000" cy="274638"/>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defTabSz="1014413">
              <a:defRPr sz="1600"/>
            </a:lvl1pPr>
          </a:lstStyle>
          <a:p>
            <a:endParaRPr lang="en-US" dirty="0"/>
          </a:p>
        </p:txBody>
      </p:sp>
      <p:sp>
        <p:nvSpPr>
          <p:cNvPr id="6" name="Rectangle 6"/>
          <p:cNvSpPr txBox="1">
            <a:spLocks noChangeArrowheads="1"/>
          </p:cNvSpPr>
          <p:nvPr userDrawn="1"/>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pPr marL="0" marR="0" lvl="0" indent="0" algn="r" defTabSz="1014413" rtl="0" eaLnBrk="1" fontAlgn="base" latinLnBrk="0" hangingPunct="1">
              <a:lnSpc>
                <a:spcPct val="100000"/>
              </a:lnSpc>
              <a:spcBef>
                <a:spcPct val="0"/>
              </a:spcBef>
              <a:spcAft>
                <a:spcPct val="0"/>
              </a:spcAft>
              <a:buClrTx/>
              <a:buSzTx/>
              <a:buFontTx/>
              <a:buNone/>
              <a:tabLst/>
              <a:defRPr/>
            </a:pPr>
            <a:fld id="{087C8BC2-AABE-4B96-B480-8CC0EDD84795}" type="slidenum">
              <a:rPr kumimoji="0" lang="en-US" sz="12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1014413" rtl="0" eaLnBrk="1" fontAlgn="base" latinLnBrk="0" hangingPunct="1">
                <a:lnSpc>
                  <a:spcPct val="100000"/>
                </a:lnSpc>
                <a:spcBef>
                  <a:spcPct val="0"/>
                </a:spcBef>
                <a:spcAft>
                  <a:spcPct val="0"/>
                </a:spcAft>
                <a:buClrTx/>
                <a:buSzTx/>
                <a:buFontTx/>
                <a:buNone/>
                <a:tabLst/>
                <a:defRPr/>
              </a:pPr>
              <a:t>‹N°›</a:t>
            </a:fld>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01688" y="4876800"/>
            <a:ext cx="8628062" cy="150812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01688" y="3216275"/>
            <a:ext cx="8628062"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pied de page 3"/>
          <p:cNvSpPr>
            <a:spLocks noGrp="1"/>
          </p:cNvSpPr>
          <p:nvPr>
            <p:ph type="ftr" sz="quarter" idx="10"/>
          </p:nvPr>
        </p:nvSpPr>
        <p:spPr/>
        <p:txBody>
          <a:bodyPr/>
          <a:lstStyle>
            <a:lvl1pPr>
              <a:defRPr/>
            </a:lvl1pPr>
          </a:lstStyle>
          <a:p>
            <a:endParaRPr lang="en-US" dirty="0"/>
          </a:p>
        </p:txBody>
      </p:sp>
      <p:sp>
        <p:nvSpPr>
          <p:cNvPr id="7" name="Espace réservé du numéro de diapositiv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066800" y="1905000"/>
            <a:ext cx="4237038"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56238" y="1905000"/>
            <a:ext cx="423703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Rectangle 5"/>
          <p:cNvSpPr>
            <a:spLocks noGrp="1" noChangeArrowheads="1"/>
          </p:cNvSpPr>
          <p:nvPr>
            <p:ph type="ftr" sz="quarter" idx="3"/>
          </p:nvPr>
        </p:nvSpPr>
        <p:spPr bwMode="auto">
          <a:xfrm>
            <a:off x="1371736" y="7229195"/>
            <a:ext cx="8001000" cy="274638"/>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defTabSz="1014413">
              <a:defRPr sz="1600"/>
            </a:lvl1pPr>
          </a:lstStyle>
          <a:p>
            <a:endParaRPr lang="en-US" dirty="0"/>
          </a:p>
        </p:txBody>
      </p:sp>
      <p:sp>
        <p:nvSpPr>
          <p:cNvPr id="7" name="Espace réservé du numéro de diapositiv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8000" y="303213"/>
            <a:ext cx="9134475" cy="1265237"/>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08000" y="1698625"/>
            <a:ext cx="4484688"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8000" y="2406650"/>
            <a:ext cx="44846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56200" y="1698625"/>
            <a:ext cx="448627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56200" y="2406650"/>
            <a:ext cx="44862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6"/>
          <p:cNvSpPr>
            <a:spLocks noGrp="1"/>
          </p:cNvSpPr>
          <p:nvPr>
            <p:ph type="ftr" sz="quarter" idx="10"/>
          </p:nvPr>
        </p:nvSpPr>
        <p:spPr/>
        <p:txBody>
          <a:bodyPr/>
          <a:lstStyle>
            <a:lvl1pPr>
              <a:defRPr/>
            </a:lvl1pPr>
          </a:lstStyle>
          <a:p>
            <a:endParaRPr lang="en-US" dirty="0"/>
          </a:p>
        </p:txBody>
      </p:sp>
      <p:sp>
        <p:nvSpPr>
          <p:cNvPr id="10" name="Rectangle 6"/>
          <p:cNvSpPr>
            <a:spLocks noGrp="1" noChangeArrowheads="1"/>
          </p:cNvSpPr>
          <p:nvPr>
            <p:ph type="sldNum" sz="quarter" idx="11"/>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6" name="Espace réservé du pied de page 5"/>
          <p:cNvSpPr>
            <a:spLocks noGrp="1" noChangeArrowheads="1"/>
          </p:cNvSpPr>
          <p:nvPr>
            <p:ph type="ftr" sz="quarter" idx="3"/>
          </p:nvPr>
        </p:nvSpPr>
        <p:spPr bwMode="auto">
          <a:xfrm>
            <a:off x="1371736" y="7229195"/>
            <a:ext cx="8001000" cy="274638"/>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defTabSz="1014413">
              <a:defRPr sz="1600"/>
            </a:lvl1pPr>
          </a:lstStyle>
          <a:p>
            <a:endParaRPr lang="en-US" dirty="0"/>
          </a:p>
        </p:txBody>
      </p:sp>
      <p:sp>
        <p:nvSpPr>
          <p:cNvPr id="7" name="Espace réservé du numéro de diapositiv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endParaRPr lang="en-US" dirty="0"/>
          </a:p>
        </p:txBody>
      </p:sp>
      <p:sp>
        <p:nvSpPr>
          <p:cNvPr id="5" name="Rectangl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8000" y="301625"/>
            <a:ext cx="3338513" cy="128587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968750" y="301625"/>
            <a:ext cx="56737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8000" y="1587500"/>
            <a:ext cx="3338513"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endParaRPr lang="en-US" dirty="0"/>
          </a:p>
        </p:txBody>
      </p:sp>
      <p:sp>
        <p:nvSpPr>
          <p:cNvPr id="8" name="Rectangl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89138" y="5313363"/>
            <a:ext cx="6091237" cy="627062"/>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89138" y="677863"/>
            <a:ext cx="60912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FR" dirty="0"/>
          </a:p>
        </p:txBody>
      </p:sp>
      <p:sp>
        <p:nvSpPr>
          <p:cNvPr id="4" name="Espace réservé du texte 3"/>
          <p:cNvSpPr>
            <a:spLocks noGrp="1"/>
          </p:cNvSpPr>
          <p:nvPr>
            <p:ph type="body" sz="half" idx="2"/>
          </p:nvPr>
        </p:nvSpPr>
        <p:spPr>
          <a:xfrm>
            <a:off x="1989138" y="5940425"/>
            <a:ext cx="60912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endParaRPr lang="en-US" dirty="0"/>
          </a:p>
        </p:txBody>
      </p:sp>
      <p:sp>
        <p:nvSpPr>
          <p:cNvPr id="8" name="Rectangl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extLst>
              <a:ext uri="{28A0092B-C50C-407E-A947-70E740481C1C}">
                <a14:useLocalDpi xmlns:a14="http://schemas.microsoft.com/office/drawing/2010/main" xmlns="" val="0"/>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
            <a:ext cx="7697613" cy="1265238"/>
          </a:xfrm>
          <a:prstGeom prst="rect">
            <a:avLst/>
          </a:prstGeom>
          <a:noFill/>
          <a:ln w="9525">
            <a:noFill/>
            <a:miter lim="800000"/>
            <a:headEnd/>
            <a:tailEnd/>
          </a:ln>
          <a:effectLst>
            <a:outerShdw dist="17961" dir="18900000" algn="ctr" rotWithShape="0">
              <a:srgbClr val="99CCFF"/>
            </a:outerShdw>
          </a:effectLst>
        </p:spPr>
        <p:txBody>
          <a:bodyPr vert="horz" wrap="square" lIns="101370" tIns="50685" rIns="101370" bIns="50685" numCol="1" anchor="ctr" anchorCtr="0" compatLnSpc="1">
            <a:prstTxWarp prst="textNoShape">
              <a:avLst/>
            </a:prstTxWarp>
          </a:bodyPr>
          <a:lstStyle/>
          <a:p>
            <a:pPr lvl="0"/>
            <a:r>
              <a:rPr lang="fr-FR" smtClean="0"/>
              <a:t>Cliquez pour modifier le style du titre</a:t>
            </a:r>
            <a:endParaRPr lang="en-GB" smtClean="0"/>
          </a:p>
        </p:txBody>
      </p:sp>
      <p:sp>
        <p:nvSpPr>
          <p:cNvPr id="1027" name="Rectangle 3"/>
          <p:cNvSpPr>
            <a:spLocks noGrp="1" noChangeArrowheads="1"/>
          </p:cNvSpPr>
          <p:nvPr>
            <p:ph type="body" idx="1"/>
          </p:nvPr>
        </p:nvSpPr>
        <p:spPr bwMode="auto">
          <a:xfrm>
            <a:off x="1066800" y="1905000"/>
            <a:ext cx="8626475" cy="5181600"/>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GB" dirty="0" smtClean="0"/>
          </a:p>
        </p:txBody>
      </p:sp>
      <p:sp>
        <p:nvSpPr>
          <p:cNvPr id="1029" name="Rectangle 5"/>
          <p:cNvSpPr>
            <a:spLocks noGrp="1" noChangeArrowheads="1"/>
          </p:cNvSpPr>
          <p:nvPr>
            <p:ph type="ftr" sz="quarter" idx="3"/>
          </p:nvPr>
        </p:nvSpPr>
        <p:spPr bwMode="auto">
          <a:xfrm>
            <a:off x="1371736" y="7229195"/>
            <a:ext cx="8001000" cy="274638"/>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defTabSz="1014413">
              <a:defRPr sz="1600"/>
            </a:lvl1pPr>
          </a:lstStyle>
          <a:p>
            <a:endParaRPr lang="en-US" dirty="0"/>
          </a:p>
        </p:txBody>
      </p:sp>
      <p:sp>
        <p:nvSpPr>
          <p:cNvPr id="1030" name="Rectangle 6"/>
          <p:cNvSpPr>
            <a:spLocks noGrp="1" noChangeArrowheads="1"/>
          </p:cNvSpPr>
          <p:nvPr>
            <p:ph type="sldNum" sz="quarter" idx="4"/>
          </p:nvPr>
        </p:nvSpPr>
        <p:spPr bwMode="auto">
          <a:xfrm>
            <a:off x="9395717" y="7107287"/>
            <a:ext cx="610742" cy="338535"/>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200"/>
            </a:lvl1pPr>
          </a:lstStyle>
          <a:p>
            <a:fld id="{087C8BC2-AABE-4B96-B480-8CC0EDD84795}" type="slidenum">
              <a:rPr lang="en-US" smtClean="0"/>
              <a:pPr/>
              <a:t>‹N°›</a:t>
            </a:fld>
            <a:endParaRPr lang="en-US" dirty="0"/>
          </a:p>
        </p:txBody>
      </p:sp>
      <p:pic>
        <p:nvPicPr>
          <p:cNvPr id="1034" name="Picture 10" descr="bibm travail bleu"/>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8747645" y="410543"/>
            <a:ext cx="1187450" cy="5365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1014413" rtl="0" eaLnBrk="1" fontAlgn="base" hangingPunct="1">
        <a:spcBef>
          <a:spcPct val="0"/>
        </a:spcBef>
        <a:spcAft>
          <a:spcPct val="0"/>
        </a:spcAft>
        <a:defRPr sz="4900">
          <a:solidFill>
            <a:srgbClr val="76325E"/>
          </a:solidFill>
          <a:latin typeface="+mj-lt"/>
          <a:ea typeface="+mj-ea"/>
          <a:cs typeface="+mj-cs"/>
        </a:defRPr>
      </a:lvl1pPr>
      <a:lvl2pPr algn="l" defTabSz="1014413" rtl="0" eaLnBrk="1" fontAlgn="base" hangingPunct="1">
        <a:spcBef>
          <a:spcPct val="0"/>
        </a:spcBef>
        <a:spcAft>
          <a:spcPct val="0"/>
        </a:spcAft>
        <a:defRPr sz="4900">
          <a:solidFill>
            <a:srgbClr val="76325E"/>
          </a:solidFill>
          <a:latin typeface="Trebuchet MS" pitchFamily="34" charset="0"/>
        </a:defRPr>
      </a:lvl2pPr>
      <a:lvl3pPr algn="l" defTabSz="1014413" rtl="0" eaLnBrk="1" fontAlgn="base" hangingPunct="1">
        <a:spcBef>
          <a:spcPct val="0"/>
        </a:spcBef>
        <a:spcAft>
          <a:spcPct val="0"/>
        </a:spcAft>
        <a:defRPr sz="4900">
          <a:solidFill>
            <a:srgbClr val="76325E"/>
          </a:solidFill>
          <a:latin typeface="Trebuchet MS" pitchFamily="34" charset="0"/>
        </a:defRPr>
      </a:lvl3pPr>
      <a:lvl4pPr algn="l" defTabSz="1014413" rtl="0" eaLnBrk="1" fontAlgn="base" hangingPunct="1">
        <a:spcBef>
          <a:spcPct val="0"/>
        </a:spcBef>
        <a:spcAft>
          <a:spcPct val="0"/>
        </a:spcAft>
        <a:defRPr sz="4900">
          <a:solidFill>
            <a:srgbClr val="76325E"/>
          </a:solidFill>
          <a:latin typeface="Trebuchet MS" pitchFamily="34" charset="0"/>
        </a:defRPr>
      </a:lvl4pPr>
      <a:lvl5pPr algn="l" defTabSz="1014413" rtl="0" eaLnBrk="1" fontAlgn="base" hangingPunct="1">
        <a:spcBef>
          <a:spcPct val="0"/>
        </a:spcBef>
        <a:spcAft>
          <a:spcPct val="0"/>
        </a:spcAft>
        <a:defRPr sz="4900">
          <a:solidFill>
            <a:srgbClr val="76325E"/>
          </a:solidFill>
          <a:latin typeface="Trebuchet MS" pitchFamily="34" charset="0"/>
        </a:defRPr>
      </a:lvl5pPr>
      <a:lvl6pPr marL="457200" algn="l" defTabSz="1014413" rtl="0" eaLnBrk="1" fontAlgn="base" hangingPunct="1">
        <a:spcBef>
          <a:spcPct val="0"/>
        </a:spcBef>
        <a:spcAft>
          <a:spcPct val="0"/>
        </a:spcAft>
        <a:defRPr sz="4900">
          <a:solidFill>
            <a:srgbClr val="76325E"/>
          </a:solidFill>
          <a:latin typeface="Trebuchet MS" pitchFamily="34" charset="0"/>
        </a:defRPr>
      </a:lvl6pPr>
      <a:lvl7pPr marL="914400" algn="l" defTabSz="1014413" rtl="0" eaLnBrk="1" fontAlgn="base" hangingPunct="1">
        <a:spcBef>
          <a:spcPct val="0"/>
        </a:spcBef>
        <a:spcAft>
          <a:spcPct val="0"/>
        </a:spcAft>
        <a:defRPr sz="4900">
          <a:solidFill>
            <a:srgbClr val="76325E"/>
          </a:solidFill>
          <a:latin typeface="Trebuchet MS" pitchFamily="34" charset="0"/>
        </a:defRPr>
      </a:lvl7pPr>
      <a:lvl8pPr marL="1371600" algn="l" defTabSz="1014413" rtl="0" eaLnBrk="1" fontAlgn="base" hangingPunct="1">
        <a:spcBef>
          <a:spcPct val="0"/>
        </a:spcBef>
        <a:spcAft>
          <a:spcPct val="0"/>
        </a:spcAft>
        <a:defRPr sz="4900">
          <a:solidFill>
            <a:srgbClr val="76325E"/>
          </a:solidFill>
          <a:latin typeface="Trebuchet MS" pitchFamily="34" charset="0"/>
        </a:defRPr>
      </a:lvl8pPr>
      <a:lvl9pPr marL="1828800" algn="l" defTabSz="1014413" rtl="0" eaLnBrk="1" fontAlgn="base" hangingPunct="1">
        <a:spcBef>
          <a:spcPct val="0"/>
        </a:spcBef>
        <a:spcAft>
          <a:spcPct val="0"/>
        </a:spcAft>
        <a:defRPr sz="4900">
          <a:solidFill>
            <a:srgbClr val="76325E"/>
          </a:solidFill>
          <a:latin typeface="Trebuchet MS" pitchFamily="34" charset="0"/>
        </a:defRPr>
      </a:lvl9pPr>
    </p:titleStyle>
    <p:bodyStyle>
      <a:lvl1pPr marL="379413" indent="-379413" algn="l" defTabSz="1014413" rtl="0" eaLnBrk="1" fontAlgn="base" hangingPunct="1">
        <a:spcBef>
          <a:spcPct val="20000"/>
        </a:spcBef>
        <a:spcAft>
          <a:spcPct val="0"/>
        </a:spcAft>
        <a:buChar char="•"/>
        <a:defRPr sz="3500">
          <a:solidFill>
            <a:srgbClr val="2F2B81"/>
          </a:solidFill>
          <a:latin typeface="+mn-lt"/>
          <a:ea typeface="+mn-ea"/>
          <a:cs typeface="+mn-cs"/>
        </a:defRPr>
      </a:lvl1pPr>
      <a:lvl2pPr marL="823913" indent="-317500" algn="l" defTabSz="1014413" rtl="0" eaLnBrk="1" fontAlgn="base" hangingPunct="1">
        <a:spcBef>
          <a:spcPct val="20000"/>
        </a:spcBef>
        <a:spcAft>
          <a:spcPct val="0"/>
        </a:spcAft>
        <a:buChar char="–"/>
        <a:defRPr sz="3100">
          <a:solidFill>
            <a:srgbClr val="2F2B81"/>
          </a:solidFill>
          <a:latin typeface="+mn-lt"/>
        </a:defRPr>
      </a:lvl2pPr>
      <a:lvl3pPr marL="1266825" indent="-252413" algn="l" defTabSz="1014413" rtl="0" eaLnBrk="1" fontAlgn="base" hangingPunct="1">
        <a:spcBef>
          <a:spcPct val="20000"/>
        </a:spcBef>
        <a:spcAft>
          <a:spcPct val="0"/>
        </a:spcAft>
        <a:buChar char="•"/>
        <a:defRPr sz="2700">
          <a:solidFill>
            <a:srgbClr val="2F2B81"/>
          </a:solidFill>
          <a:latin typeface="+mn-lt"/>
        </a:defRPr>
      </a:lvl3pPr>
      <a:lvl4pPr marL="1773238" indent="-252413" algn="l" defTabSz="1014413" rtl="0" eaLnBrk="1" fontAlgn="base" hangingPunct="1">
        <a:spcBef>
          <a:spcPct val="20000"/>
        </a:spcBef>
        <a:spcAft>
          <a:spcPct val="0"/>
        </a:spcAft>
        <a:buChar char="–"/>
        <a:defRPr sz="2200">
          <a:solidFill>
            <a:srgbClr val="2F2B81"/>
          </a:solidFill>
          <a:latin typeface="+mn-lt"/>
        </a:defRPr>
      </a:lvl4pPr>
      <a:lvl5pPr marL="2281238" indent="-254000" algn="l" defTabSz="1014413" rtl="0" eaLnBrk="1" fontAlgn="base" hangingPunct="1">
        <a:spcBef>
          <a:spcPct val="20000"/>
        </a:spcBef>
        <a:spcAft>
          <a:spcPct val="0"/>
        </a:spcAft>
        <a:buChar char="»"/>
        <a:defRPr sz="2200">
          <a:solidFill>
            <a:srgbClr val="2F2B81"/>
          </a:solidFill>
          <a:latin typeface="+mn-lt"/>
        </a:defRPr>
      </a:lvl5pPr>
      <a:lvl6pPr marL="2738438" indent="-254000" algn="l" defTabSz="1014413" rtl="0" eaLnBrk="1" fontAlgn="base" hangingPunct="1">
        <a:spcBef>
          <a:spcPct val="20000"/>
        </a:spcBef>
        <a:spcAft>
          <a:spcPct val="0"/>
        </a:spcAft>
        <a:buChar char="»"/>
        <a:defRPr sz="2200">
          <a:solidFill>
            <a:srgbClr val="2F2B81"/>
          </a:solidFill>
          <a:latin typeface="+mn-lt"/>
        </a:defRPr>
      </a:lvl6pPr>
      <a:lvl7pPr marL="3195638" indent="-254000" algn="l" defTabSz="1014413" rtl="0" eaLnBrk="1" fontAlgn="base" hangingPunct="1">
        <a:spcBef>
          <a:spcPct val="20000"/>
        </a:spcBef>
        <a:spcAft>
          <a:spcPct val="0"/>
        </a:spcAft>
        <a:buChar char="»"/>
        <a:defRPr sz="2200">
          <a:solidFill>
            <a:srgbClr val="2F2B81"/>
          </a:solidFill>
          <a:latin typeface="+mn-lt"/>
        </a:defRPr>
      </a:lvl7pPr>
      <a:lvl8pPr marL="3652838" indent="-254000" algn="l" defTabSz="1014413" rtl="0" eaLnBrk="1" fontAlgn="base" hangingPunct="1">
        <a:spcBef>
          <a:spcPct val="20000"/>
        </a:spcBef>
        <a:spcAft>
          <a:spcPct val="0"/>
        </a:spcAft>
        <a:buChar char="»"/>
        <a:defRPr sz="2200">
          <a:solidFill>
            <a:srgbClr val="2F2B81"/>
          </a:solidFill>
          <a:latin typeface="+mn-lt"/>
        </a:defRPr>
      </a:lvl8pPr>
      <a:lvl9pPr marL="4110038" indent="-254000" algn="l" defTabSz="1014413" rtl="0" eaLnBrk="1" fontAlgn="base" hangingPunct="1">
        <a:spcBef>
          <a:spcPct val="20000"/>
        </a:spcBef>
        <a:spcAft>
          <a:spcPct val="0"/>
        </a:spcAft>
        <a:buChar char="»"/>
        <a:defRPr sz="2200">
          <a:solidFill>
            <a:srgbClr val="2F2B8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c.europa.eu/transparency/regcomitology/index.cf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BIBM-TC%202010-29%20-%20Draft%20agenda%20BIBM-TC%20of%2019%20October%202010%20.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BIBM-TC%202014-29%20summary%20of%20decisions%202014-04-02.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50701" y="3002831"/>
            <a:ext cx="8226425" cy="1295400"/>
          </a:xfrm>
        </p:spPr>
        <p:txBody>
          <a:bodyPr/>
          <a:lstStyle/>
          <a:p>
            <a:pPr algn="r"/>
            <a:r>
              <a:rPr lang="fr-BE" dirty="0" smtClean="0"/>
              <a:t>BIBM/TC</a:t>
            </a:r>
            <a:endParaRPr lang="fr-FR" dirty="0"/>
          </a:p>
        </p:txBody>
      </p:sp>
      <p:sp>
        <p:nvSpPr>
          <p:cNvPr id="11267" name="Rectangle 3"/>
          <p:cNvSpPr>
            <a:spLocks noGrp="1" noChangeArrowheads="1"/>
          </p:cNvSpPr>
          <p:nvPr>
            <p:ph type="subTitle" idx="1"/>
          </p:nvPr>
        </p:nvSpPr>
        <p:spPr/>
        <p:txBody>
          <a:bodyPr/>
          <a:lstStyle/>
          <a:p>
            <a:pPr algn="r"/>
            <a:r>
              <a:rPr lang="en-GB" dirty="0" smtClean="0"/>
              <a:t>Technical Commission</a:t>
            </a:r>
          </a:p>
          <a:p>
            <a:pPr algn="r"/>
            <a:r>
              <a:rPr lang="en-GB" smtClean="0"/>
              <a:t>13</a:t>
            </a:r>
            <a:r>
              <a:rPr lang="en-GB" baseline="30000" smtClean="0"/>
              <a:t>th</a:t>
            </a:r>
            <a:r>
              <a:rPr lang="en-GB" smtClean="0"/>
              <a:t> </a:t>
            </a:r>
            <a:r>
              <a:rPr lang="en-GB" dirty="0" smtClean="0"/>
              <a:t>September 2016</a:t>
            </a:r>
          </a:p>
          <a:p>
            <a:pPr algn="r"/>
            <a:r>
              <a:rPr lang="en-GB" dirty="0" smtClean="0"/>
              <a:t>Brussels</a:t>
            </a:r>
          </a:p>
        </p:txBody>
      </p:sp>
      <p:sp>
        <p:nvSpPr>
          <p:cNvPr id="5" name="ZoneTexte 4"/>
          <p:cNvSpPr txBox="1"/>
          <p:nvPr/>
        </p:nvSpPr>
        <p:spPr>
          <a:xfrm>
            <a:off x="6083349" y="410543"/>
            <a:ext cx="2808312" cy="461665"/>
          </a:xfrm>
          <a:prstGeom prst="rect">
            <a:avLst/>
          </a:prstGeom>
          <a:solidFill>
            <a:srgbClr val="2F2B81"/>
          </a:solidFill>
          <a:ln>
            <a:solidFill>
              <a:srgbClr val="2F2B81"/>
            </a:solidFill>
          </a:ln>
        </p:spPr>
        <p:txBody>
          <a:bodyPr wrap="square" rtlCol="0">
            <a:spAutoFit/>
          </a:bodyPr>
          <a:lstStyle/>
          <a:p>
            <a:r>
              <a:rPr lang="en-GB" dirty="0" smtClean="0">
                <a:solidFill>
                  <a:schemeClr val="bg1"/>
                </a:solidFill>
              </a:rPr>
              <a:t>BIBM / TC 2016-33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200" b="1" dirty="0" smtClean="0"/>
              <a:t>4. CEN/TC 229</a:t>
            </a:r>
            <a:endParaRPr lang="fr-FR" sz="3200" dirty="0"/>
          </a:p>
        </p:txBody>
      </p:sp>
      <p:sp>
        <p:nvSpPr>
          <p:cNvPr id="3" name="Espace réservé du contenu 2"/>
          <p:cNvSpPr>
            <a:spLocks noGrp="1"/>
          </p:cNvSpPr>
          <p:nvPr>
            <p:ph idx="1"/>
          </p:nvPr>
        </p:nvSpPr>
        <p:spPr/>
        <p:txBody>
          <a:bodyPr/>
          <a:lstStyle/>
          <a:p>
            <a:pPr>
              <a:buNone/>
            </a:pPr>
            <a:r>
              <a:rPr lang="en-GB" sz="2400" b="1" dirty="0" smtClean="0"/>
              <a:t>CEN/TC 229/WG4 </a:t>
            </a:r>
          </a:p>
          <a:p>
            <a:endParaRPr lang="en-GB" sz="2400" dirty="0" smtClean="0"/>
          </a:p>
          <a:p>
            <a:pPr lvl="1">
              <a:buFont typeface="Courier New" pitchFamily="49" charset="0"/>
              <a:buChar char="o"/>
            </a:pPr>
            <a:r>
              <a:rPr lang="en-GB" sz="2000" dirty="0" smtClean="0"/>
              <a:t> Work in progress:</a:t>
            </a:r>
          </a:p>
          <a:p>
            <a:pPr lvl="1">
              <a:buNone/>
            </a:pPr>
            <a:endParaRPr lang="en-GB" sz="2000" dirty="0" smtClean="0"/>
          </a:p>
          <a:p>
            <a:pPr lvl="1">
              <a:buFontTx/>
              <a:buChar char="-"/>
            </a:pPr>
            <a:r>
              <a:rPr lang="en-GB" sz="2000" dirty="0" smtClean="0"/>
              <a:t>Common rules for precast concrete products</a:t>
            </a:r>
          </a:p>
          <a:p>
            <a:pPr lvl="1">
              <a:buNone/>
            </a:pPr>
            <a:endParaRPr lang="en-GB" sz="2000" dirty="0" smtClean="0"/>
          </a:p>
          <a:p>
            <a:pPr lvl="1">
              <a:buFontTx/>
              <a:buChar char="-"/>
            </a:pPr>
            <a:r>
              <a:rPr lang="en-GB" sz="2000" dirty="0" smtClean="0"/>
              <a:t>Performance Durability Requirement</a:t>
            </a:r>
          </a:p>
          <a:p>
            <a:pPr lvl="1">
              <a:buNone/>
            </a:pPr>
            <a:endParaRPr lang="en-GB" sz="2000" dirty="0" smtClean="0"/>
          </a:p>
          <a:p>
            <a:pPr lvl="1">
              <a:buFontTx/>
              <a:buChar char="-"/>
            </a:pPr>
            <a:r>
              <a:rPr lang="en-GB" sz="2000" dirty="0" smtClean="0"/>
              <a:t>Standardization request for the revision of the SRAHG (see item 5) </a:t>
            </a:r>
            <a:endParaRPr lang="fr-F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4. CEN/TC 229</a:t>
            </a:r>
            <a:endParaRPr lang="fr-FR" dirty="0"/>
          </a:p>
        </p:txBody>
      </p:sp>
      <p:sp>
        <p:nvSpPr>
          <p:cNvPr id="3" name="Espace réservé du contenu 2"/>
          <p:cNvSpPr>
            <a:spLocks noGrp="1"/>
          </p:cNvSpPr>
          <p:nvPr>
            <p:ph idx="1"/>
          </p:nvPr>
        </p:nvSpPr>
        <p:spPr/>
        <p:txBody>
          <a:bodyPr/>
          <a:lstStyle/>
          <a:p>
            <a:pPr>
              <a:buNone/>
            </a:pPr>
            <a:r>
              <a:rPr lang="en-GB" sz="2400" b="1" dirty="0" smtClean="0"/>
              <a:t>CEN/TC 229/WG5 </a:t>
            </a:r>
          </a:p>
          <a:p>
            <a:endParaRPr lang="en-GB" sz="2400" b="1" dirty="0" smtClean="0"/>
          </a:p>
          <a:p>
            <a:pPr marL="379413" lvl="1" indent="-379413">
              <a:buFont typeface="Courier New" pitchFamily="49" charset="0"/>
              <a:buChar char="o"/>
            </a:pPr>
            <a:r>
              <a:rPr lang="en-GB" sz="2000" dirty="0" smtClean="0"/>
              <a:t>Work in progress:</a:t>
            </a:r>
          </a:p>
          <a:p>
            <a:pPr marL="379413" lvl="1" indent="-379413">
              <a:buFont typeface="Courier New" pitchFamily="49" charset="0"/>
              <a:buChar char="o"/>
            </a:pPr>
            <a:endParaRPr lang="en-GB" sz="2000" dirty="0" smtClean="0"/>
          </a:p>
          <a:p>
            <a:pPr marL="379413" lvl="1" indent="-379413">
              <a:buNone/>
            </a:pPr>
            <a:r>
              <a:rPr lang="en-GB" sz="2000" dirty="0" smtClean="0"/>
              <a:t>- Treatment of received comments during the CEN Enquiry on prEN 16757</a:t>
            </a:r>
          </a:p>
          <a:p>
            <a:endParaRPr lang="en-GB" sz="2400" b="1"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4. CEN/TC 229</a:t>
            </a:r>
            <a:endParaRPr lang="fr-FR" dirty="0"/>
          </a:p>
        </p:txBody>
      </p:sp>
      <p:sp>
        <p:nvSpPr>
          <p:cNvPr id="3" name="Espace réservé du contenu 2"/>
          <p:cNvSpPr>
            <a:spLocks noGrp="1"/>
          </p:cNvSpPr>
          <p:nvPr>
            <p:ph idx="1"/>
          </p:nvPr>
        </p:nvSpPr>
        <p:spPr/>
        <p:txBody>
          <a:bodyPr/>
          <a:lstStyle/>
          <a:p>
            <a:pPr>
              <a:buNone/>
            </a:pPr>
            <a:r>
              <a:rPr lang="en-GB" sz="2400" b="1" dirty="0" smtClean="0"/>
              <a:t>CEN/TC 229</a:t>
            </a:r>
          </a:p>
          <a:p>
            <a:endParaRPr lang="en-GB" sz="2400" b="1" dirty="0" smtClean="0"/>
          </a:p>
          <a:p>
            <a:pPr>
              <a:buFont typeface="Courier New" pitchFamily="49" charset="0"/>
              <a:buChar char="o"/>
            </a:pPr>
            <a:r>
              <a:rPr lang="en-GB" sz="2000" dirty="0" smtClean="0"/>
              <a:t> Draft agenda</a:t>
            </a:r>
          </a:p>
          <a:p>
            <a:pPr>
              <a:buNone/>
            </a:pPr>
            <a:endParaRPr lang="en-GB" sz="2000" dirty="0" smtClean="0"/>
          </a:p>
          <a:p>
            <a:pPr>
              <a:buFont typeface="Courier New" pitchFamily="49" charset="0"/>
              <a:buChar char="o"/>
            </a:pPr>
            <a:r>
              <a:rPr lang="en-GB" sz="2000" dirty="0" smtClean="0"/>
              <a:t> Secretariat of CEN/TC 229</a:t>
            </a:r>
          </a:p>
          <a:p>
            <a:pPr>
              <a:buNone/>
            </a:pPr>
            <a:endParaRPr lang="en-GB" sz="2000" dirty="0" smtClean="0"/>
          </a:p>
          <a:p>
            <a:pPr>
              <a:buFont typeface="Courier New" pitchFamily="49" charset="0"/>
              <a:buChar char="o"/>
            </a:pPr>
            <a:r>
              <a:rPr lang="en-GB" sz="2000" dirty="0" smtClean="0"/>
              <a:t>Systematic review</a:t>
            </a:r>
          </a:p>
          <a:p>
            <a:pPr algn="r">
              <a:buNone/>
            </a:pPr>
            <a:r>
              <a:rPr lang="en-GB" sz="1800" dirty="0" smtClean="0"/>
              <a:t>BIBM/TC 2016-43</a:t>
            </a:r>
          </a:p>
          <a:p>
            <a:pPr>
              <a:buFontTx/>
              <a:buChar char="-"/>
            </a:pPr>
            <a:endParaRPr lang="en-GB" sz="2000" dirty="0" smtClean="0"/>
          </a:p>
          <a:p>
            <a:endParaRPr lang="en-GB" sz="2400" b="1" dirty="0" smtClean="0"/>
          </a:p>
          <a:p>
            <a:pPr>
              <a:buNone/>
            </a:pP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5. Mandate M/100</a:t>
            </a:r>
            <a:endParaRPr lang="fr-FR" dirty="0"/>
          </a:p>
        </p:txBody>
      </p:sp>
      <p:sp>
        <p:nvSpPr>
          <p:cNvPr id="3" name="Espace réservé du contenu 2"/>
          <p:cNvSpPr>
            <a:spLocks noGrp="1"/>
          </p:cNvSpPr>
          <p:nvPr>
            <p:ph idx="1"/>
          </p:nvPr>
        </p:nvSpPr>
        <p:spPr/>
        <p:txBody>
          <a:bodyPr/>
          <a:lstStyle/>
          <a:p>
            <a:pPr>
              <a:buNone/>
            </a:pPr>
            <a:r>
              <a:rPr lang="en-GB" sz="2400" b="1" dirty="0" smtClean="0"/>
              <a:t>	Revision of mandate M/100 concerning dangerous substances</a:t>
            </a:r>
          </a:p>
          <a:p>
            <a:endParaRPr lang="en-GB" sz="2400" b="1" dirty="0" smtClean="0"/>
          </a:p>
          <a:p>
            <a:pPr lvl="1">
              <a:buFont typeface="Courier New" pitchFamily="49" charset="0"/>
              <a:buChar char="o"/>
            </a:pPr>
            <a:r>
              <a:rPr lang="en-GB" sz="2400" dirty="0" smtClean="0"/>
              <a:t>Draft Mandate M/100</a:t>
            </a:r>
          </a:p>
          <a:p>
            <a:pPr lvl="1">
              <a:buNone/>
            </a:pPr>
            <a:r>
              <a:rPr lang="en-GB" sz="2400" dirty="0" smtClean="0"/>
              <a:t>	Working draft standardization request for the revision of the harmonized standards under M/100 “Precast concrete products “ – SRHAG “Precast concrete products”</a:t>
            </a:r>
          </a:p>
          <a:p>
            <a:pPr lvl="1" algn="r">
              <a:buNone/>
            </a:pPr>
            <a:r>
              <a:rPr lang="en-GB" sz="1800" dirty="0" smtClean="0"/>
              <a:t>BIBM/TC 2016-45</a:t>
            </a:r>
          </a:p>
          <a:p>
            <a:pPr lvl="1" algn="r">
              <a:buNone/>
            </a:pPr>
            <a:endParaRPr lang="en-GB" sz="1600" dirty="0" smtClean="0"/>
          </a:p>
          <a:p>
            <a:pPr lvl="1">
              <a:buNone/>
            </a:pPr>
            <a:r>
              <a:rPr lang="en-GB" sz="2400" dirty="0" smtClean="0"/>
              <a:t>	Comments from Germany and France on BT  N 10392</a:t>
            </a:r>
          </a:p>
          <a:p>
            <a:pPr lvl="1" algn="r">
              <a:buNone/>
            </a:pPr>
            <a:r>
              <a:rPr lang="en-GB" sz="1800" dirty="0" smtClean="0"/>
              <a:t>BIBM/TC 2016-46</a:t>
            </a:r>
          </a:p>
          <a:p>
            <a:pPr lvl="1" algn="r">
              <a:buNone/>
            </a:pPr>
            <a:endParaRPr lang="en-GB" sz="1600" dirty="0" smtClean="0"/>
          </a:p>
          <a:p>
            <a:pPr lvl="1" algn="r">
              <a:buNone/>
            </a:pPr>
            <a:endParaRPr lang="en-GB" sz="1600" dirty="0" smtClean="0"/>
          </a:p>
          <a:p>
            <a:pPr>
              <a:buFont typeface="Courier New" pitchFamily="49" charset="0"/>
              <a:buChar char="o"/>
            </a:pPr>
            <a:endParaRPr lang="en-GB"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5. Mandate M/100</a:t>
            </a:r>
            <a:endParaRPr lang="fr-FR" dirty="0"/>
          </a:p>
        </p:txBody>
      </p:sp>
      <p:sp>
        <p:nvSpPr>
          <p:cNvPr id="3" name="Espace réservé du contenu 2"/>
          <p:cNvSpPr>
            <a:spLocks noGrp="1"/>
          </p:cNvSpPr>
          <p:nvPr>
            <p:ph idx="1"/>
          </p:nvPr>
        </p:nvSpPr>
        <p:spPr/>
        <p:txBody>
          <a:bodyPr/>
          <a:lstStyle/>
          <a:p>
            <a:pPr lvl="1">
              <a:buFont typeface="Courier New" pitchFamily="49" charset="0"/>
              <a:buChar char="o"/>
            </a:pPr>
            <a:endParaRPr lang="en-GB" sz="2400" dirty="0" smtClean="0"/>
          </a:p>
          <a:p>
            <a:pPr lvl="1">
              <a:buFont typeface="Courier New" pitchFamily="49" charset="0"/>
              <a:buChar char="o"/>
            </a:pPr>
            <a:r>
              <a:rPr lang="en-GB" sz="2400" dirty="0" smtClean="0"/>
              <a:t>Letter (2016-06-23) from EC to CEN re-Dangerous Substances in hENs</a:t>
            </a:r>
          </a:p>
          <a:p>
            <a:pPr lvl="1" algn="r">
              <a:buNone/>
            </a:pPr>
            <a:r>
              <a:rPr lang="en-GB" sz="1800" dirty="0" smtClean="0"/>
              <a:t>BIBM/TC 2016-47</a:t>
            </a:r>
          </a:p>
          <a:p>
            <a:pPr lvl="1">
              <a:buFont typeface="Courier New" pitchFamily="49" charset="0"/>
              <a:buChar char="o"/>
            </a:pPr>
            <a:endParaRPr lang="en-GB" sz="2400" dirty="0" smtClean="0"/>
          </a:p>
          <a:p>
            <a:pPr lvl="1">
              <a:buFont typeface="Courier New" pitchFamily="49" charset="0"/>
              <a:buChar char="o"/>
            </a:pPr>
            <a:r>
              <a:rPr lang="en-GB" sz="2400" dirty="0" smtClean="0"/>
              <a:t>New “Standardisation Request” procedure under 1025/2014 regulation - CEN Procedure – SRAHG precast concrete</a:t>
            </a:r>
          </a:p>
          <a:p>
            <a:pPr lvl="1" algn="r">
              <a:buNone/>
            </a:pPr>
            <a:r>
              <a:rPr lang="en-GB" sz="1800" dirty="0" smtClean="0"/>
              <a:t>BIBM/TC 2016-48</a:t>
            </a:r>
          </a:p>
          <a:p>
            <a:pPr lvl="1">
              <a:buFont typeface="Courier New" pitchFamily="49" charset="0"/>
              <a:buChar char="o"/>
            </a:pPr>
            <a:endParaRPr lang="en-GB" sz="3200" dirty="0" smtClean="0"/>
          </a:p>
          <a:p>
            <a:pPr lvl="1">
              <a:buFont typeface="Courier New" pitchFamily="49" charset="0"/>
              <a:buChar char="o"/>
            </a:pPr>
            <a:r>
              <a:rPr lang="en-GB" sz="2400" dirty="0" smtClean="0"/>
              <a:t>Draft Strategy Paper “Dangerous Substances”</a:t>
            </a:r>
          </a:p>
          <a:p>
            <a:pPr lvl="1" algn="r">
              <a:buNone/>
            </a:pPr>
            <a:r>
              <a:rPr lang="en-GB" sz="2400" dirty="0" smtClean="0"/>
              <a:t> </a:t>
            </a:r>
            <a:r>
              <a:rPr lang="en-GB" sz="1800" dirty="0" smtClean="0"/>
              <a:t>BIBM/TC 2016-49</a:t>
            </a:r>
          </a:p>
          <a:p>
            <a:pPr lvl="1">
              <a:buNone/>
            </a:pPr>
            <a:endParaRPr lang="en-GB" sz="2400" dirty="0" smtClean="0"/>
          </a:p>
          <a:p>
            <a:pPr lvl="1" algn="r">
              <a:buNone/>
            </a:pPr>
            <a:endParaRPr lang="en-GB" sz="2400" dirty="0" smtClean="0"/>
          </a:p>
          <a:p>
            <a:pPr>
              <a:buFont typeface="Courier New" pitchFamily="49" charset="0"/>
              <a:buChar char="o"/>
            </a:pPr>
            <a:endParaRPr lang="en-GB" sz="2400"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5. </a:t>
            </a:r>
            <a:r>
              <a:rPr lang="fr-FR" sz="3200" b="1" dirty="0" err="1" smtClean="0"/>
              <a:t>Revision</a:t>
            </a:r>
            <a:r>
              <a:rPr lang="fr-FR" sz="3200" b="1" dirty="0" smtClean="0"/>
              <a:t> mandate M/100 on </a:t>
            </a:r>
            <a:r>
              <a:rPr lang="fr-FR" sz="3200" b="1" dirty="0" err="1" smtClean="0"/>
              <a:t>dangerous</a:t>
            </a:r>
            <a:r>
              <a:rPr lang="fr-FR" sz="3200" b="1" dirty="0" smtClean="0"/>
              <a:t> substances</a:t>
            </a:r>
            <a:endParaRPr lang="fr-FR" sz="3200" b="1" dirty="0"/>
          </a:p>
        </p:txBody>
      </p:sp>
      <p:sp>
        <p:nvSpPr>
          <p:cNvPr id="3" name="Espace réservé du contenu 2"/>
          <p:cNvSpPr>
            <a:spLocks noGrp="1"/>
          </p:cNvSpPr>
          <p:nvPr>
            <p:ph idx="1"/>
          </p:nvPr>
        </p:nvSpPr>
        <p:spPr/>
        <p:txBody>
          <a:bodyPr/>
          <a:lstStyle/>
          <a:p>
            <a:pPr marL="379413" lvl="1" indent="-379413">
              <a:buFontTx/>
              <a:buChar char="•"/>
            </a:pPr>
            <a:r>
              <a:rPr lang="en-GB" sz="2000" b="1" dirty="0" smtClean="0"/>
              <a:t>Document circulated to the CEN BT (BIBM-TC 2016-45)</a:t>
            </a:r>
          </a:p>
          <a:p>
            <a:pPr marL="379413" lvl="1" indent="-379413">
              <a:buFontTx/>
              <a:buChar char="•"/>
            </a:pPr>
            <a:r>
              <a:rPr lang="en-GB" sz="2000" dirty="0" smtClean="0"/>
              <a:t>Working draft </a:t>
            </a:r>
            <a:r>
              <a:rPr lang="en-GB" sz="2000" b="1" u="sng" dirty="0" smtClean="0"/>
              <a:t>standardization request</a:t>
            </a:r>
            <a:r>
              <a:rPr lang="en-GB" sz="2000" dirty="0" smtClean="0"/>
              <a:t> for the revision of the harmonized standards under M/100 ‘Precast concrete products’ - </a:t>
            </a:r>
            <a:r>
              <a:rPr lang="en-GB" sz="2000" b="1" u="sng" dirty="0" smtClean="0"/>
              <a:t>SRAHG</a:t>
            </a:r>
            <a:r>
              <a:rPr lang="en-GB" sz="2000" dirty="0" smtClean="0"/>
              <a:t> ‘Precast concrete products’ </a:t>
            </a:r>
            <a:endParaRPr lang="en-GB" sz="3600" dirty="0" smtClean="0"/>
          </a:p>
          <a:p>
            <a:endParaRPr lang="en-GB" sz="2000" dirty="0" smtClean="0"/>
          </a:p>
          <a:p>
            <a:r>
              <a:rPr lang="en-GB" sz="2000" dirty="0" smtClean="0"/>
              <a:t>Standardization Request </a:t>
            </a:r>
          </a:p>
          <a:p>
            <a:pPr lvl="1"/>
            <a:r>
              <a:rPr lang="en-GB" sz="1600" dirty="0" smtClean="0"/>
              <a:t>Official request by the Commission to the standardisation committees (like CEN- CENELEC) to prepare standards in support to European policies;</a:t>
            </a:r>
          </a:p>
          <a:p>
            <a:pPr lvl="1"/>
            <a:r>
              <a:rPr lang="en-GB" sz="1600" dirty="0" smtClean="0"/>
              <a:t>It is covered by Regulation (EU) 1025/2012;</a:t>
            </a:r>
          </a:p>
          <a:p>
            <a:pPr lvl="1"/>
            <a:r>
              <a:rPr lang="en-GB" sz="1600" dirty="0" smtClean="0"/>
              <a:t>It is a legal act: Commission Implementing Decision.</a:t>
            </a:r>
          </a:p>
          <a:p>
            <a:pPr lvl="1"/>
            <a:endParaRPr lang="en-GB" sz="1600" dirty="0" smtClean="0"/>
          </a:p>
          <a:p>
            <a:r>
              <a:rPr lang="en-GB" sz="2000" dirty="0" smtClean="0"/>
              <a:t>SRAHG – Standardisation Request ad-hoc Group</a:t>
            </a:r>
          </a:p>
          <a:p>
            <a:pPr lvl="1"/>
            <a:r>
              <a:rPr lang="en-GB" sz="1600" dirty="0" smtClean="0"/>
              <a:t>are established to advise the CEN‐BT on the position to take concerning Standardisation Requests coming from the Commission. </a:t>
            </a:r>
          </a:p>
          <a:p>
            <a:pPr lvl="1"/>
            <a:r>
              <a:rPr lang="en-GB" sz="1600" dirty="0" smtClean="0"/>
              <a:t>The SRAHG for precast concrete has been convened following the draft Standardisation request presented by the Commission (DG GROW) during the last Standing Committee for Construction</a:t>
            </a:r>
          </a:p>
          <a:p>
            <a:pPr marL="379413" lvl="1" indent="-379413">
              <a:buNone/>
            </a:pPr>
            <a:endParaRPr lang="en-GB" sz="1600" dirty="0" smtClean="0"/>
          </a:p>
          <a:p>
            <a:pPr>
              <a:buNone/>
            </a:pPr>
            <a:r>
              <a:rPr lang="en-GB" sz="1600" dirty="0" smtClean="0"/>
              <a:t>	</a:t>
            </a:r>
          </a:p>
          <a:p>
            <a:pPr lvl="1">
              <a:buNone/>
            </a:pPr>
            <a:r>
              <a:rPr lang="en-GB" sz="1600" dirty="0" smtClean="0"/>
              <a:t>		</a:t>
            </a:r>
          </a:p>
          <a:p>
            <a:pPr lvl="1">
              <a:buNone/>
            </a:pPr>
            <a:r>
              <a:rPr lang="en-GB" sz="1600" dirty="0" smtClean="0"/>
              <a:t>			</a:t>
            </a:r>
          </a:p>
          <a:p>
            <a:pPr lvl="1">
              <a:buNone/>
            </a:pPr>
            <a:r>
              <a:rPr lang="en-GB" sz="1600" dirty="0" smtClean="0"/>
              <a:t>		</a:t>
            </a:r>
            <a:endParaRPr lang="fr-FR"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5. </a:t>
            </a:r>
            <a:r>
              <a:rPr lang="fr-FR" sz="3200" b="1" dirty="0" err="1" smtClean="0"/>
              <a:t>Revision</a:t>
            </a:r>
            <a:r>
              <a:rPr lang="fr-FR" sz="3200" b="1" dirty="0" smtClean="0"/>
              <a:t> mandate M/100 on </a:t>
            </a:r>
            <a:r>
              <a:rPr lang="fr-FR" sz="3200" b="1" dirty="0" err="1" smtClean="0"/>
              <a:t>dangerous</a:t>
            </a:r>
            <a:r>
              <a:rPr lang="fr-FR" sz="3200" b="1" dirty="0" smtClean="0"/>
              <a:t> substances</a:t>
            </a:r>
            <a:endParaRPr lang="fr-FR" sz="3200" b="1" dirty="0"/>
          </a:p>
        </p:txBody>
      </p:sp>
      <p:sp>
        <p:nvSpPr>
          <p:cNvPr id="3" name="Espace réservé du contenu 2"/>
          <p:cNvSpPr>
            <a:spLocks noGrp="1"/>
          </p:cNvSpPr>
          <p:nvPr>
            <p:ph idx="1"/>
          </p:nvPr>
        </p:nvSpPr>
        <p:spPr/>
        <p:txBody>
          <a:bodyPr/>
          <a:lstStyle/>
          <a:p>
            <a:pPr marL="379413" lvl="1" indent="-379413">
              <a:buFontTx/>
              <a:buChar char="•"/>
            </a:pPr>
            <a:r>
              <a:rPr lang="en-GB" sz="2000" b="1" dirty="0" smtClean="0"/>
              <a:t>Document circulated to the CEN BT (BIBM-TC 2016-45)</a:t>
            </a:r>
          </a:p>
          <a:p>
            <a:r>
              <a:rPr lang="en-GB" sz="2000" dirty="0" smtClean="0"/>
              <a:t>The new procedure for issuing Standardisation Requests for construction products is the following:</a:t>
            </a:r>
          </a:p>
          <a:p>
            <a:pPr marL="849313" lvl="1" indent="-342900">
              <a:buFont typeface="+mj-lt"/>
              <a:buAutoNum type="arabicPeriod"/>
            </a:pPr>
            <a:r>
              <a:rPr lang="en-GB" sz="1600" dirty="0" smtClean="0"/>
              <a:t>The Commission (DG GROW – Construction Unit) prepares a draft “Standardisation Request” that is shared with CEN and relevant stakeholders, as well as with the SCC for information</a:t>
            </a:r>
          </a:p>
          <a:p>
            <a:pPr marL="849313" lvl="1" indent="-342900">
              <a:buFont typeface="+mj-lt"/>
              <a:buAutoNum type="arabicPeriod"/>
            </a:pPr>
            <a:r>
              <a:rPr lang="en-GB" sz="1600" dirty="0" smtClean="0"/>
              <a:t>CEN starts an internal consultation process in order to gather comments on the document (as it is done with the SRAHG on precast concrete); a sort of dialogue with the Commission in order to find a suitable text follows </a:t>
            </a:r>
          </a:p>
          <a:p>
            <a:pPr marL="849313" lvl="1" indent="-342900">
              <a:buFont typeface="+mj-lt"/>
              <a:buAutoNum type="arabicPeriod"/>
            </a:pPr>
            <a:r>
              <a:rPr lang="en-GB" sz="1600" dirty="0" smtClean="0"/>
              <a:t>When CEN and the Commission comes to an agreement on the text, the document is sent to the Committee of Standards;</a:t>
            </a:r>
          </a:p>
          <a:p>
            <a:pPr marL="849313" lvl="1" indent="-342900">
              <a:buFont typeface="+mj-lt"/>
              <a:buAutoNum type="arabicPeriod"/>
            </a:pPr>
            <a:r>
              <a:rPr lang="en-GB" sz="1600" dirty="0" smtClean="0"/>
              <a:t>The Committee of Standards debates the standardisation requests and then officially </a:t>
            </a:r>
            <a:r>
              <a:rPr lang="en-GB" sz="1600" dirty="0" err="1" smtClean="0"/>
              <a:t>nofies</a:t>
            </a:r>
            <a:r>
              <a:rPr lang="en-GB" sz="1600" dirty="0" smtClean="0"/>
              <a:t> it to CEN;</a:t>
            </a:r>
          </a:p>
          <a:p>
            <a:pPr marL="849313" lvl="1" indent="-342900">
              <a:buFont typeface="+mj-lt"/>
              <a:buAutoNum type="arabicPeriod"/>
            </a:pPr>
            <a:r>
              <a:rPr lang="en-GB" sz="1600" dirty="0" smtClean="0"/>
              <a:t>Starting from the official notification, CEN (CEN/BT) has:</a:t>
            </a:r>
          </a:p>
          <a:p>
            <a:pPr marL="1292225" lvl="2" indent="-342900">
              <a:buFont typeface="+mj-lt"/>
              <a:buAutoNum type="arabicPeriod"/>
            </a:pPr>
            <a:r>
              <a:rPr lang="en-GB" sz="1200" dirty="0" smtClean="0"/>
              <a:t>1 month to answer “YES” or “NO” – no amendments are possible anymore;</a:t>
            </a:r>
          </a:p>
          <a:p>
            <a:pPr marL="1292225" lvl="2" indent="-342900">
              <a:buFont typeface="+mj-lt"/>
              <a:buAutoNum type="arabicPeriod"/>
            </a:pPr>
            <a:r>
              <a:rPr lang="en-GB" sz="1200" dirty="0" smtClean="0"/>
              <a:t>1 year to provide a working plan.</a:t>
            </a:r>
          </a:p>
          <a:p>
            <a:pPr>
              <a:buNone/>
            </a:pPr>
            <a:r>
              <a:rPr lang="en-GB" sz="2000" dirty="0" smtClean="0"/>
              <a:t>	</a:t>
            </a:r>
          </a:p>
          <a:p>
            <a:pPr lvl="1">
              <a:buNone/>
            </a:pPr>
            <a:r>
              <a:rPr lang="en-GB" sz="2000" dirty="0" smtClean="0"/>
              <a:t>		</a:t>
            </a:r>
          </a:p>
          <a:p>
            <a:pPr lvl="1">
              <a:buNone/>
            </a:pPr>
            <a:r>
              <a:rPr lang="en-GB" sz="2000" dirty="0" smtClean="0"/>
              <a:t>			</a:t>
            </a:r>
          </a:p>
          <a:p>
            <a:pPr lvl="1">
              <a:buNone/>
            </a:pPr>
            <a:r>
              <a:rPr lang="en-GB" sz="2000" dirty="0" smtClean="0"/>
              <a:t>		</a:t>
            </a:r>
            <a:endParaRPr lang="fr-FR"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400" dirty="0" smtClean="0"/>
              <a:t>The Council and the Parliament can give the Commission the power to adopt non-legislative acts.</a:t>
            </a:r>
          </a:p>
          <a:p>
            <a:endParaRPr lang="en-GB" sz="2400" dirty="0" smtClean="0"/>
          </a:p>
          <a:p>
            <a:pPr lvl="1"/>
            <a:r>
              <a:rPr lang="en-GB" sz="1800" dirty="0" smtClean="0"/>
              <a:t>For instance, the Commission may need to bring non-essential elements of a law up to date with scientific progress or market developments.  These 'delegated acts' are scrutinised by the European Parliament and the Council. </a:t>
            </a:r>
          </a:p>
          <a:p>
            <a:pPr lvl="1"/>
            <a:endParaRPr lang="en-GB" sz="1800" dirty="0" smtClean="0"/>
          </a:p>
          <a:p>
            <a:pPr lvl="1"/>
            <a:r>
              <a:rPr lang="en-GB" sz="1800" dirty="0" smtClean="0"/>
              <a:t>When the Commission adopts measures to ensure EU acts are implemented in a uniform way throughout the EU, these are implementing acts. Implementing acts are scrutinised by EU governments through the system known as </a:t>
            </a:r>
            <a:r>
              <a:rPr lang="en-GB" sz="1800" dirty="0" err="1" smtClean="0">
                <a:hlinkClick r:id="rId3" tooltip="comitology"/>
              </a:rPr>
              <a:t>comitology</a:t>
            </a:r>
            <a:r>
              <a:rPr lang="en-GB" sz="1800" dirty="0" smtClean="0"/>
              <a:t>.</a:t>
            </a:r>
          </a:p>
          <a:p>
            <a:pPr>
              <a:buNone/>
            </a:pPr>
            <a:endParaRPr lang="en-GB" sz="2400" dirty="0" smtClean="0"/>
          </a:p>
        </p:txBody>
      </p:sp>
      <p:sp>
        <p:nvSpPr>
          <p:cNvPr id="4" name="Titre 1"/>
          <p:cNvSpPr>
            <a:spLocks noGrp="1"/>
          </p:cNvSpPr>
          <p:nvPr>
            <p:ph type="title"/>
          </p:nvPr>
        </p:nvSpPr>
        <p:spPr>
          <a:xfrm>
            <a:off x="762000" y="38100"/>
            <a:ext cx="7697613" cy="1265238"/>
          </a:xfrm>
        </p:spPr>
        <p:txBody>
          <a:bodyPr/>
          <a:lstStyle/>
          <a:p>
            <a:r>
              <a:rPr lang="fr-FR" sz="3200" b="1" dirty="0" smtClean="0"/>
              <a:t>5. </a:t>
            </a:r>
            <a:r>
              <a:rPr lang="fr-FR" sz="3200" b="1" dirty="0" err="1" smtClean="0"/>
              <a:t>Revision</a:t>
            </a:r>
            <a:r>
              <a:rPr lang="fr-FR" sz="3200" b="1" dirty="0" smtClean="0"/>
              <a:t> mandate M/100 on </a:t>
            </a:r>
            <a:r>
              <a:rPr lang="fr-FR" sz="3200" b="1" dirty="0" err="1" smtClean="0"/>
              <a:t>dangerous</a:t>
            </a:r>
            <a:r>
              <a:rPr lang="fr-FR" sz="3200" b="1" dirty="0" smtClean="0"/>
              <a:t> substances</a:t>
            </a:r>
            <a:endParaRPr lang="fr-FR" sz="3200" b="1"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5. </a:t>
            </a:r>
            <a:r>
              <a:rPr lang="fr-FR" sz="3200" b="1" dirty="0" err="1" smtClean="0"/>
              <a:t>Revision</a:t>
            </a:r>
            <a:r>
              <a:rPr lang="fr-FR" sz="3200" b="1" dirty="0" smtClean="0"/>
              <a:t> mandate M/100 on </a:t>
            </a:r>
            <a:r>
              <a:rPr lang="fr-FR" sz="3200" b="1" dirty="0" err="1" smtClean="0"/>
              <a:t>dangerous</a:t>
            </a:r>
            <a:r>
              <a:rPr lang="fr-FR" sz="3200" b="1" dirty="0" smtClean="0"/>
              <a:t> substances</a:t>
            </a:r>
            <a:endParaRPr lang="fr-FR" sz="3200" b="1" dirty="0"/>
          </a:p>
        </p:txBody>
      </p:sp>
      <p:sp>
        <p:nvSpPr>
          <p:cNvPr id="3" name="Espace réservé du contenu 2"/>
          <p:cNvSpPr>
            <a:spLocks noGrp="1"/>
          </p:cNvSpPr>
          <p:nvPr>
            <p:ph idx="1"/>
          </p:nvPr>
        </p:nvSpPr>
        <p:spPr/>
        <p:txBody>
          <a:bodyPr/>
          <a:lstStyle/>
          <a:p>
            <a:pPr marL="379413" lvl="1" indent="-379413">
              <a:buFontTx/>
              <a:buChar char="•"/>
            </a:pPr>
            <a:r>
              <a:rPr lang="en-GB" sz="2000" b="1" dirty="0" smtClean="0"/>
              <a:t>Report meeting SRAHG – 14 July 2016</a:t>
            </a:r>
          </a:p>
          <a:p>
            <a:pPr lvl="0"/>
            <a:r>
              <a:rPr lang="en-GB" sz="2000" dirty="0" smtClean="0"/>
              <a:t>AFNOR and DIN questioned the suitability of the reference to CEN/TS 16637 series in the product standards. </a:t>
            </a:r>
          </a:p>
          <a:p>
            <a:pPr lvl="0"/>
            <a:r>
              <a:rPr lang="en-GB" sz="2000" dirty="0" smtClean="0"/>
              <a:t>Although the CEN/TS 16637 series are already published, this does not give guarantees to the product TC’s on its stability. The product TC’s should wait for the full validation process of the test standards. This includes converting the present TSs to </a:t>
            </a:r>
            <a:r>
              <a:rPr lang="en-GB" sz="2000" dirty="0" err="1" smtClean="0"/>
              <a:t>ENs.</a:t>
            </a:r>
            <a:endParaRPr lang="en-GB" sz="2000" dirty="0" smtClean="0"/>
          </a:p>
          <a:p>
            <a:pPr lvl="0"/>
            <a:r>
              <a:rPr lang="en-GB" sz="2000" dirty="0" smtClean="0"/>
              <a:t>The product TCs are willing to consider the CEN/TC 351 work but no commitment on the timeframe can be assumed for the time being	</a:t>
            </a:r>
          </a:p>
          <a:p>
            <a:pPr lvl="0"/>
            <a:r>
              <a:rPr lang="en-GB" sz="2000" dirty="0" smtClean="0"/>
              <a:t>The option of making reference to CEN/TCs in the candidate harmonized standards is not acceptable. This means that </a:t>
            </a:r>
            <a:r>
              <a:rPr lang="en-GB" sz="2000" b="1" u="sng" dirty="0" smtClean="0"/>
              <a:t>the Standardization Request should not be accepted under the current conditions</a:t>
            </a:r>
            <a:r>
              <a:rPr lang="en-GB" sz="2000" dirty="0" smtClean="0"/>
              <a:t>.</a:t>
            </a:r>
          </a:p>
          <a:p>
            <a:pPr lvl="1">
              <a:buNone/>
            </a:pPr>
            <a:r>
              <a:rPr lang="en-GB" sz="2000" dirty="0" smtClean="0"/>
              <a:t>			</a:t>
            </a:r>
          </a:p>
          <a:p>
            <a:pPr lvl="1">
              <a:buNone/>
            </a:pPr>
            <a:r>
              <a:rPr lang="en-GB" sz="2000" dirty="0" smtClean="0"/>
              <a:t>		</a:t>
            </a:r>
            <a:endParaRPr lang="fr-FR"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5. </a:t>
            </a:r>
            <a:r>
              <a:rPr lang="fr-FR" sz="3200" b="1" dirty="0" err="1" smtClean="0"/>
              <a:t>Revision</a:t>
            </a:r>
            <a:r>
              <a:rPr lang="fr-FR" sz="3200" b="1" dirty="0" smtClean="0"/>
              <a:t> mandate M/100 on </a:t>
            </a:r>
            <a:r>
              <a:rPr lang="fr-FR" sz="3200" b="1" dirty="0" err="1" smtClean="0"/>
              <a:t>dangerous</a:t>
            </a:r>
            <a:r>
              <a:rPr lang="fr-FR" sz="3200" b="1" dirty="0" smtClean="0"/>
              <a:t> substances</a:t>
            </a:r>
            <a:endParaRPr lang="fr-FR" sz="3200" b="1" dirty="0"/>
          </a:p>
        </p:txBody>
      </p:sp>
      <p:sp>
        <p:nvSpPr>
          <p:cNvPr id="3" name="Espace réservé du contenu 2"/>
          <p:cNvSpPr>
            <a:spLocks noGrp="1"/>
          </p:cNvSpPr>
          <p:nvPr>
            <p:ph idx="1"/>
          </p:nvPr>
        </p:nvSpPr>
        <p:spPr/>
        <p:txBody>
          <a:bodyPr/>
          <a:lstStyle/>
          <a:p>
            <a:pPr marL="379413" lvl="1" indent="-379413">
              <a:buFontTx/>
              <a:buChar char="•"/>
            </a:pPr>
            <a:r>
              <a:rPr lang="en-GB" sz="2000" b="1" dirty="0" smtClean="0"/>
              <a:t>Report meeting SRAHG – 14 July 2016</a:t>
            </a:r>
          </a:p>
          <a:p>
            <a:pPr lvl="0"/>
            <a:r>
              <a:rPr lang="en-GB" sz="2000" dirty="0" smtClean="0"/>
              <a:t>Next steps</a:t>
            </a:r>
          </a:p>
          <a:p>
            <a:r>
              <a:rPr lang="en-GB" sz="2000" dirty="0" smtClean="0"/>
              <a:t>Request the following information from CEN/TC 351:</a:t>
            </a:r>
          </a:p>
          <a:p>
            <a:pPr lvl="1"/>
            <a:r>
              <a:rPr lang="en-GB" sz="1600" dirty="0" smtClean="0"/>
              <a:t>Stability of the published CEN/TS 16637 series - Is it expectable that these TS may fundamentally change when upgraded to ENs? </a:t>
            </a:r>
          </a:p>
          <a:p>
            <a:pPr lvl="1"/>
            <a:r>
              <a:rPr lang="en-GB" sz="1600" dirty="0" smtClean="0"/>
              <a:t>Availability of the ENs – When are the CEN/EN 16637 series expected to reach a stable draft? When are they expected to be published?</a:t>
            </a:r>
          </a:p>
          <a:p>
            <a:pPr lvl="0"/>
            <a:r>
              <a:rPr lang="en-GB" sz="2000" b="1" u="sng" dirty="0" smtClean="0"/>
              <a:t>Inform the European Commission that for the time being this draft is not mature enough to be proceeded to the Committee on Standards</a:t>
            </a:r>
            <a:r>
              <a:rPr lang="en-GB" sz="2000" dirty="0" smtClean="0"/>
              <a:t>.</a:t>
            </a:r>
          </a:p>
          <a:p>
            <a:pPr lvl="0"/>
            <a:r>
              <a:rPr lang="en-GB" sz="2000" dirty="0" smtClean="0"/>
              <a:t>After feedback is received from CEN/TC 351 and from the European Commission, a new SRAHG meeting may take place. This may involve CEN/TC 351, the European Commission and the remaining SRAHGs:</a:t>
            </a:r>
          </a:p>
          <a:p>
            <a:pPr lvl="1"/>
            <a:r>
              <a:rPr lang="en-GB" sz="1600" dirty="0" smtClean="0"/>
              <a:t>SRAHG ‘Membranes’</a:t>
            </a:r>
          </a:p>
          <a:p>
            <a:pPr lvl="1"/>
            <a:r>
              <a:rPr lang="en-GB" sz="1600" dirty="0" smtClean="0"/>
              <a:t>SRAHG ‘</a:t>
            </a:r>
            <a:r>
              <a:rPr lang="en-GB" sz="1600" dirty="0" err="1" smtClean="0"/>
              <a:t>Geotextiles</a:t>
            </a:r>
            <a:r>
              <a:rPr lang="en-GB" sz="1600" dirty="0" smtClean="0"/>
              <a:t>’</a:t>
            </a:r>
          </a:p>
          <a:p>
            <a:pPr lvl="1"/>
            <a:r>
              <a:rPr lang="en-GB" sz="1600" dirty="0" smtClean="0"/>
              <a:t>SRAHG ‘Curtain walling’</a:t>
            </a:r>
          </a:p>
          <a:p>
            <a:pPr lvl="1"/>
            <a:r>
              <a:rPr lang="en-GB" sz="1600" dirty="0" smtClean="0"/>
              <a:t>SRAHG ‘Adhesives’</a:t>
            </a:r>
            <a:r>
              <a:rPr lang="en-GB" sz="1600" dirty="0" smtClean="0">
                <a:ea typeface="+mn-ea"/>
                <a:cs typeface="+mn-cs"/>
              </a:rPr>
              <a:t>		</a:t>
            </a:r>
            <a:endParaRPr lang="fr-FR" sz="1600" dirty="0" smtClean="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r-BE" sz="3200" b="1" dirty="0" smtClean="0"/>
              <a:t>1. Introduction</a:t>
            </a:r>
            <a:br>
              <a:rPr lang="fr-BE" sz="3200" b="1" dirty="0" smtClean="0"/>
            </a:br>
            <a:endParaRPr lang="fr-FR" sz="2400" dirty="0"/>
          </a:p>
        </p:txBody>
      </p:sp>
      <p:sp>
        <p:nvSpPr>
          <p:cNvPr id="13315" name="Rectangle 3"/>
          <p:cNvSpPr>
            <a:spLocks noGrp="1" noChangeArrowheads="1"/>
          </p:cNvSpPr>
          <p:nvPr>
            <p:ph type="body" idx="1"/>
          </p:nvPr>
        </p:nvSpPr>
        <p:spPr>
          <a:xfrm>
            <a:off x="1066800" y="1995488"/>
            <a:ext cx="8626475" cy="5091112"/>
          </a:xfrm>
        </p:spPr>
        <p:txBody>
          <a:bodyPr/>
          <a:lstStyle/>
          <a:p>
            <a:pPr>
              <a:buNone/>
            </a:pPr>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r>
              <a:rPr lang="en-GB" sz="3200" dirty="0" smtClean="0"/>
              <a:t>Welcome by the chairman</a:t>
            </a:r>
          </a:p>
          <a:p>
            <a:endParaRPr lang="en-GB" sz="3200" dirty="0" smtClean="0"/>
          </a:p>
          <a:p>
            <a:pPr>
              <a:buNone/>
            </a:pPr>
            <a:endParaRPr lang="en-GB" sz="3200" u="sng" dirty="0" smtClean="0"/>
          </a:p>
          <a:p>
            <a:pPr>
              <a:buNone/>
            </a:pPr>
            <a:endParaRPr lang="en-GB" sz="3200" u="sng" dirty="0" smtClean="0"/>
          </a:p>
          <a:p>
            <a:pPr>
              <a:buNone/>
            </a:pPr>
            <a:endParaRPr lang="en-GB" sz="3200" u="sng" dirty="0" smtClean="0"/>
          </a:p>
          <a:p>
            <a:pPr>
              <a:buNone/>
            </a:pPr>
            <a:endParaRPr lang="en-GB" sz="3200" u="sng" dirty="0" smtClean="0"/>
          </a:p>
          <a:p>
            <a:pPr marL="0" indent="0" algn="r">
              <a:buNone/>
              <a:tabLst>
                <a:tab pos="5738813" algn="l"/>
              </a:tabLst>
            </a:pPr>
            <a:endParaRPr lang="en-GB" sz="2000" dirty="0" smtClean="0">
              <a:hlinkClick r:id="rId3" action="ppaction://hlinkfile"/>
            </a:endParaRPr>
          </a:p>
          <a:p>
            <a:pPr>
              <a:buNone/>
            </a:pPr>
            <a:endParaRPr lang="en-GB" sz="32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5. </a:t>
            </a:r>
            <a:r>
              <a:rPr lang="fr-FR" sz="3200" b="1" dirty="0" err="1" smtClean="0"/>
              <a:t>Revision</a:t>
            </a:r>
            <a:r>
              <a:rPr lang="fr-FR" sz="3200" b="1" dirty="0" smtClean="0"/>
              <a:t> mandate M/100 on </a:t>
            </a:r>
            <a:r>
              <a:rPr lang="fr-FR" sz="3200" b="1" dirty="0" err="1" smtClean="0"/>
              <a:t>dangerous</a:t>
            </a:r>
            <a:r>
              <a:rPr lang="fr-FR" sz="3200" b="1" dirty="0" smtClean="0"/>
              <a:t> substances</a:t>
            </a:r>
            <a:endParaRPr lang="fr-FR" sz="3200" b="1" dirty="0"/>
          </a:p>
        </p:txBody>
      </p:sp>
      <p:sp>
        <p:nvSpPr>
          <p:cNvPr id="3" name="Espace réservé du contenu 2"/>
          <p:cNvSpPr>
            <a:spLocks noGrp="1"/>
          </p:cNvSpPr>
          <p:nvPr>
            <p:ph idx="1"/>
          </p:nvPr>
        </p:nvSpPr>
        <p:spPr/>
        <p:txBody>
          <a:bodyPr/>
          <a:lstStyle/>
          <a:p>
            <a:pPr marL="379413" lvl="1" indent="-379413">
              <a:buFontTx/>
              <a:buChar char="•"/>
            </a:pPr>
            <a:r>
              <a:rPr lang="en-GB" sz="2000" b="1" dirty="0" smtClean="0"/>
              <a:t>Proposal for a strategy</a:t>
            </a:r>
          </a:p>
          <a:p>
            <a:pPr>
              <a:buNone/>
            </a:pPr>
            <a:r>
              <a:rPr lang="en-GB" sz="1600" dirty="0" smtClean="0"/>
              <a:t>OBJECTIVE</a:t>
            </a:r>
          </a:p>
          <a:p>
            <a:r>
              <a:rPr lang="en-GB" sz="1600" b="1" u="sng" dirty="0" smtClean="0"/>
              <a:t>Reduce the burden</a:t>
            </a:r>
            <a:r>
              <a:rPr lang="en-GB" sz="1600" dirty="0" smtClean="0"/>
              <a:t> for precast concrete manufacturers confronted with the declaration of release or content of dangerous substances to soil, ground and air.</a:t>
            </a:r>
          </a:p>
          <a:p>
            <a:pPr>
              <a:buNone/>
            </a:pPr>
            <a:r>
              <a:rPr lang="en-GB" sz="1600" dirty="0" smtClean="0"/>
              <a:t>RATIONALE</a:t>
            </a:r>
          </a:p>
          <a:p>
            <a:r>
              <a:rPr lang="en-GB" sz="1600" dirty="0" smtClean="0"/>
              <a:t>Precast concrete products are inert mineral materials. Their use is not affecting in a negative way the health, environment and hygiene of the works in which they are installed in.</a:t>
            </a:r>
          </a:p>
          <a:p>
            <a:pPr>
              <a:buNone/>
            </a:pPr>
            <a:r>
              <a:rPr lang="en-GB" sz="1600" dirty="0" smtClean="0"/>
              <a:t>STRATEGY</a:t>
            </a:r>
          </a:p>
          <a:p>
            <a:r>
              <a:rPr lang="en-GB" sz="1600" dirty="0" smtClean="0"/>
              <a:t>Support the German (and French) suggestion to </a:t>
            </a:r>
            <a:r>
              <a:rPr lang="en-GB" sz="1600" b="1" u="sng" dirty="0" smtClean="0"/>
              <a:t>postpone the revision of all harmonized product standards</a:t>
            </a:r>
            <a:r>
              <a:rPr lang="en-GB" sz="1600" dirty="0" smtClean="0"/>
              <a:t> until the end of the work of CEN/TC 351;</a:t>
            </a:r>
          </a:p>
          <a:p>
            <a:r>
              <a:rPr lang="en-GB" sz="1600" dirty="0" smtClean="0"/>
              <a:t>Obtain the </a:t>
            </a:r>
            <a:r>
              <a:rPr lang="en-GB" sz="1600" b="1" u="sng" dirty="0" smtClean="0"/>
              <a:t>recognition of the results of the dossier</a:t>
            </a:r>
            <a:r>
              <a:rPr lang="en-GB" sz="1600" dirty="0" smtClean="0"/>
              <a:t> for avoiding further testing on concrete products by the EU Commission and competent national authorities;</a:t>
            </a:r>
          </a:p>
          <a:p>
            <a:r>
              <a:rPr lang="en-GB" sz="1600" b="1" u="sng" dirty="0" smtClean="0"/>
              <a:t>Refer to the dossier</a:t>
            </a:r>
            <a:r>
              <a:rPr lang="en-GB" sz="1600" dirty="0" smtClean="0"/>
              <a:t> in the revision of harmonized standards or extract a summary for direct application;</a:t>
            </a:r>
          </a:p>
          <a:p>
            <a:r>
              <a:rPr lang="en-GB" sz="1600" dirty="0" smtClean="0"/>
              <a:t>Ensure a </a:t>
            </a:r>
            <a:r>
              <a:rPr lang="en-GB" sz="1600" b="1" u="sng" dirty="0" smtClean="0"/>
              <a:t>coordinated answer of all TCs dealing with precast concrete products</a:t>
            </a:r>
            <a:r>
              <a:rPr lang="en-GB" sz="1600" dirty="0" smtClean="0"/>
              <a:t>, not only those covered by mandate M/100.</a:t>
            </a:r>
            <a:endParaRPr lang="fr-FR" sz="1200" dirty="0" smtClean="0">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6. Cooperation with other CEN/TCs</a:t>
            </a:r>
            <a:endParaRPr lang="fr-FR" dirty="0"/>
          </a:p>
        </p:txBody>
      </p:sp>
      <p:sp>
        <p:nvSpPr>
          <p:cNvPr id="3" name="Espace réservé du contenu 2"/>
          <p:cNvSpPr>
            <a:spLocks noGrp="1"/>
          </p:cNvSpPr>
          <p:nvPr>
            <p:ph idx="1"/>
          </p:nvPr>
        </p:nvSpPr>
        <p:spPr/>
        <p:txBody>
          <a:bodyPr/>
          <a:lstStyle/>
          <a:p>
            <a:pPr>
              <a:buNone/>
            </a:pPr>
            <a:r>
              <a:rPr lang="en-GB" sz="2400" b="1" dirty="0" smtClean="0"/>
              <a:t>	Cooperation with other CEN/TCs dealing with Concrete Products</a:t>
            </a:r>
          </a:p>
          <a:p>
            <a:pPr>
              <a:buNone/>
            </a:pPr>
            <a:r>
              <a:rPr lang="en-GB" sz="2400" dirty="0" smtClean="0"/>
              <a:t>OBJECTIVE</a:t>
            </a:r>
          </a:p>
          <a:p>
            <a:r>
              <a:rPr lang="en-GB" sz="2400" dirty="0" smtClean="0"/>
              <a:t>Ensure a consistent drafting of standards dealing with concrete products when dealing with horizontal subjects (e.g. environmental, implementation of EU rules).</a:t>
            </a:r>
          </a:p>
          <a:p>
            <a:pPr>
              <a:buNone/>
            </a:pPr>
            <a:r>
              <a:rPr lang="en-GB" sz="2400" dirty="0" smtClean="0"/>
              <a:t>RATIONALE</a:t>
            </a:r>
          </a:p>
          <a:p>
            <a:r>
              <a:rPr lang="en-GB" sz="2400" dirty="0" smtClean="0"/>
              <a:t>Precast concrete manufacturers may produce different products in the same company or site. In order to reduce the administrative burden, the parts of the standards not linked with the technical specifications of a product should be as much as possible the same, whatever CEN/TC is dealing with them.</a:t>
            </a:r>
            <a:endParaRPr lang="en-GB"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6. Cooperation with other CEN/TCs</a:t>
            </a:r>
            <a:endParaRPr lang="fr-FR" dirty="0"/>
          </a:p>
        </p:txBody>
      </p:sp>
      <p:sp>
        <p:nvSpPr>
          <p:cNvPr id="3" name="Espace réservé du contenu 2"/>
          <p:cNvSpPr>
            <a:spLocks noGrp="1"/>
          </p:cNvSpPr>
          <p:nvPr>
            <p:ph idx="1"/>
          </p:nvPr>
        </p:nvSpPr>
        <p:spPr/>
        <p:txBody>
          <a:bodyPr/>
          <a:lstStyle/>
          <a:p>
            <a:pPr>
              <a:buNone/>
            </a:pPr>
            <a:r>
              <a:rPr lang="en-GB" sz="2400" b="1" dirty="0" smtClean="0"/>
              <a:t>	Cooperation with other CEN/TCs dealing with Concrete Products</a:t>
            </a:r>
          </a:p>
          <a:p>
            <a:pPr>
              <a:buNone/>
            </a:pPr>
            <a:r>
              <a:rPr lang="en-GB" sz="2400" dirty="0" smtClean="0"/>
              <a:t>TOPICS</a:t>
            </a:r>
          </a:p>
          <a:p>
            <a:pPr marL="457200" indent="-457200">
              <a:buFont typeface="+mj-lt"/>
              <a:buAutoNum type="arabicPeriod"/>
            </a:pPr>
            <a:r>
              <a:rPr lang="en-GB" sz="2400" dirty="0" smtClean="0"/>
              <a:t>Adaptation of the standards to the Construction Products Regulation (in particular the chapter on Assessment and Verification of Constancy of Performance and annex ZA);</a:t>
            </a:r>
          </a:p>
          <a:p>
            <a:pPr marL="457200" indent="-457200">
              <a:buFont typeface="+mj-lt"/>
              <a:buAutoNum type="arabicPeriod"/>
            </a:pPr>
            <a:r>
              <a:rPr lang="en-GB" sz="2400" dirty="0" smtClean="0"/>
              <a:t>Introduction of provisions on the assessment of dangerous substances;</a:t>
            </a:r>
          </a:p>
          <a:p>
            <a:pPr marL="457200" indent="-457200">
              <a:buFont typeface="+mj-lt"/>
              <a:buAutoNum type="arabicPeriod"/>
            </a:pPr>
            <a:r>
              <a:rPr lang="en-GB" sz="2400" dirty="0" smtClean="0"/>
              <a:t>Development of product category rules (to complement EN 15804) for the production of Environmental Product Declarations.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6. Cooperation with other CEN/TCs</a:t>
            </a:r>
            <a:endParaRPr lang="fr-FR" dirty="0"/>
          </a:p>
        </p:txBody>
      </p:sp>
      <p:sp>
        <p:nvSpPr>
          <p:cNvPr id="3" name="Espace réservé du contenu 2"/>
          <p:cNvSpPr>
            <a:spLocks noGrp="1"/>
          </p:cNvSpPr>
          <p:nvPr>
            <p:ph idx="1"/>
          </p:nvPr>
        </p:nvSpPr>
        <p:spPr/>
        <p:txBody>
          <a:bodyPr/>
          <a:lstStyle/>
          <a:p>
            <a:pPr>
              <a:buNone/>
            </a:pPr>
            <a:r>
              <a:rPr lang="en-GB" sz="2400" b="1" dirty="0" smtClean="0"/>
              <a:t>	Cooperation with other CEN/TCs dealing with Concrete Products</a:t>
            </a:r>
          </a:p>
          <a:p>
            <a:pPr>
              <a:buNone/>
            </a:pPr>
            <a:r>
              <a:rPr lang="en-GB" sz="2400" dirty="0" smtClean="0"/>
              <a:t>STRATEGY</a:t>
            </a:r>
          </a:p>
          <a:p>
            <a:pPr marL="457200" indent="-457200">
              <a:buFont typeface="+mj-lt"/>
              <a:buAutoNum type="arabicPeriod"/>
            </a:pPr>
            <a:r>
              <a:rPr lang="en-GB" sz="2400" dirty="0" smtClean="0"/>
              <a:t>Agree on the topics and content that should be common to standards developed by the different product TCs;</a:t>
            </a:r>
          </a:p>
          <a:p>
            <a:pPr marL="457200" indent="-457200">
              <a:buFont typeface="+mj-lt"/>
              <a:buAutoNum type="arabicPeriod"/>
            </a:pPr>
            <a:r>
              <a:rPr lang="en-GB" sz="2400" dirty="0" smtClean="0"/>
              <a:t>Identify the key players in the relevant TCs who can effectively bring forward the message;</a:t>
            </a:r>
          </a:p>
          <a:p>
            <a:pPr marL="457200" indent="-457200">
              <a:buFont typeface="+mj-lt"/>
              <a:buAutoNum type="arabicPeriod"/>
            </a:pPr>
            <a:r>
              <a:rPr lang="en-GB" sz="2400" dirty="0" smtClean="0"/>
              <a:t>Ensure the support of CEN Management Centre, National Standardisation Bodies and possibly the Commission on the principle above;</a:t>
            </a:r>
          </a:p>
          <a:p>
            <a:pPr marL="457200" indent="-457200">
              <a:buFont typeface="+mj-lt"/>
              <a:buAutoNum type="arabicPeriod"/>
            </a:pPr>
            <a:r>
              <a:rPr lang="en-GB" sz="2400" dirty="0" smtClean="0"/>
              <a:t>Try and find agreements with other </a:t>
            </a:r>
            <a:r>
              <a:rPr lang="en-GB" sz="2400" dirty="0" err="1" smtClean="0"/>
              <a:t>sectoral</a:t>
            </a:r>
            <a:r>
              <a:rPr lang="en-GB" sz="2400" dirty="0" smtClean="0"/>
              <a:t> organisations in the same situation.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6. Cooperation with other CEN/TCs</a:t>
            </a:r>
            <a:endParaRPr lang="fr-FR" dirty="0"/>
          </a:p>
        </p:txBody>
      </p:sp>
      <p:sp>
        <p:nvSpPr>
          <p:cNvPr id="3" name="Espace réservé du contenu 2"/>
          <p:cNvSpPr>
            <a:spLocks noGrp="1"/>
          </p:cNvSpPr>
          <p:nvPr>
            <p:ph idx="1"/>
          </p:nvPr>
        </p:nvSpPr>
        <p:spPr/>
        <p:txBody>
          <a:bodyPr/>
          <a:lstStyle/>
          <a:p>
            <a:pPr>
              <a:buNone/>
            </a:pPr>
            <a:r>
              <a:rPr lang="en-GB" sz="2400" b="1" dirty="0" smtClean="0"/>
              <a:t>	Cooperation with other CEN/TCs dealing with Concrete Products</a:t>
            </a:r>
          </a:p>
          <a:p>
            <a:pPr>
              <a:buNone/>
            </a:pPr>
            <a:r>
              <a:rPr lang="en-GB" sz="2400" dirty="0" smtClean="0"/>
              <a:t>NEXT STEPS</a:t>
            </a:r>
          </a:p>
          <a:p>
            <a:pPr>
              <a:buNone/>
            </a:pPr>
            <a:endParaRPr lang="en-GB" sz="2400" dirty="0" smtClean="0"/>
          </a:p>
          <a:p>
            <a:pPr marL="457200" indent="-457200">
              <a:buFont typeface="+mj-lt"/>
              <a:buAutoNum type="arabicPeriod"/>
            </a:pPr>
            <a:r>
              <a:rPr lang="en-GB" sz="2400" dirty="0" smtClean="0"/>
              <a:t>Working group of the BIBM-TC to define the “common parts”</a:t>
            </a:r>
          </a:p>
          <a:p>
            <a:pPr marL="457200" indent="-457200">
              <a:buFont typeface="+mj-lt"/>
              <a:buAutoNum type="arabicPeriod"/>
            </a:pPr>
            <a:endParaRPr lang="en-GB" sz="2400" dirty="0" smtClean="0"/>
          </a:p>
          <a:p>
            <a:pPr marL="457200" indent="-457200">
              <a:buFont typeface="+mj-lt"/>
              <a:buAutoNum type="arabicPeriod"/>
            </a:pPr>
            <a:r>
              <a:rPr lang="en-GB" sz="2400" dirty="0" smtClean="0"/>
              <a:t>Meeting of key players in CEN/TCs dealing with concrete products to present the “BIBM proposal”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Eurocodes</a:t>
            </a:r>
            <a:endParaRPr lang="fr-FR" dirty="0"/>
          </a:p>
        </p:txBody>
      </p:sp>
      <p:sp>
        <p:nvSpPr>
          <p:cNvPr id="3" name="Espace réservé du contenu 2"/>
          <p:cNvSpPr>
            <a:spLocks noGrp="1"/>
          </p:cNvSpPr>
          <p:nvPr>
            <p:ph idx="1"/>
          </p:nvPr>
        </p:nvSpPr>
        <p:spPr/>
        <p:txBody>
          <a:bodyPr/>
          <a:lstStyle/>
          <a:p>
            <a:pPr>
              <a:buNone/>
            </a:pPr>
            <a:r>
              <a:rPr lang="en-GB" sz="2400" b="1" dirty="0" smtClean="0"/>
              <a:t>	Revision of EC2</a:t>
            </a:r>
          </a:p>
          <a:p>
            <a:endParaRPr lang="en-GB" dirty="0" smtClean="0"/>
          </a:p>
          <a:p>
            <a:pPr lvl="1">
              <a:buFont typeface="Courier New" pitchFamily="49" charset="0"/>
              <a:buChar char="o"/>
            </a:pPr>
            <a:r>
              <a:rPr lang="en-GB" sz="2400" dirty="0" smtClean="0"/>
              <a:t>Draft report of the 37th meeting of CEN/TC 250/SC2 « Design of concrete structures » in Berlin on 2016-06-22/23</a:t>
            </a:r>
          </a:p>
          <a:p>
            <a:pPr lvl="1" algn="r">
              <a:buNone/>
            </a:pPr>
            <a:r>
              <a:rPr lang="en-GB" sz="1800" dirty="0" smtClean="0"/>
              <a:t>BIBM/TC 2016- 38</a:t>
            </a:r>
          </a:p>
          <a:p>
            <a:pPr lvl="1" algn="r">
              <a:buNone/>
            </a:pPr>
            <a:endParaRPr lang="en-GB" sz="2400" dirty="0" smtClean="0"/>
          </a:p>
          <a:p>
            <a:pPr lvl="1">
              <a:buNone/>
            </a:pPr>
            <a:endParaRPr lang="en-GB"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Eurocodes</a:t>
            </a:r>
            <a:endParaRPr lang="fr-FR" dirty="0"/>
          </a:p>
        </p:txBody>
      </p:sp>
      <p:sp>
        <p:nvSpPr>
          <p:cNvPr id="3" name="Espace réservé du contenu 2"/>
          <p:cNvSpPr>
            <a:spLocks noGrp="1"/>
          </p:cNvSpPr>
          <p:nvPr>
            <p:ph idx="1"/>
          </p:nvPr>
        </p:nvSpPr>
        <p:spPr/>
        <p:txBody>
          <a:bodyPr/>
          <a:lstStyle/>
          <a:p>
            <a:pPr marL="379413" lvl="1" indent="-379413">
              <a:buNone/>
            </a:pPr>
            <a:r>
              <a:rPr lang="en-GB" sz="2400" b="1" dirty="0" smtClean="0">
                <a:ea typeface="+mn-ea"/>
                <a:cs typeface="+mn-cs"/>
              </a:rPr>
              <a:t>	Ad-hoc WG between EC2 and CEN/TC 229</a:t>
            </a:r>
          </a:p>
          <a:p>
            <a:pPr marL="379413" lvl="1" indent="-379413">
              <a:buNone/>
            </a:pPr>
            <a:endParaRPr lang="en-GB" sz="2000" b="1" dirty="0" smtClean="0"/>
          </a:p>
          <a:p>
            <a:pPr marL="822325" lvl="2" indent="-379413">
              <a:buFont typeface="Courier New" pitchFamily="49" charset="0"/>
              <a:buChar char="o"/>
            </a:pPr>
            <a:r>
              <a:rPr lang="en-GB" sz="2400" dirty="0" smtClean="0"/>
              <a:t>CEN/TC 250/SC2</a:t>
            </a:r>
          </a:p>
          <a:p>
            <a:pPr marL="379413" lvl="1" indent="-379413">
              <a:buNone/>
            </a:pPr>
            <a:r>
              <a:rPr lang="en-GB" sz="2400" dirty="0" smtClean="0"/>
              <a:t>	Progress report (prepared by the convenor: hans Rudolf GANZ) for the period November 2015 – April 2016</a:t>
            </a:r>
          </a:p>
          <a:p>
            <a:pPr marL="379413" lvl="1" indent="-379413">
              <a:buNone/>
            </a:pPr>
            <a:endParaRPr lang="en-GB" sz="2400" dirty="0" smtClean="0"/>
          </a:p>
          <a:p>
            <a:pPr marL="379413" lvl="1" indent="-379413" algn="r">
              <a:buNone/>
            </a:pPr>
            <a:r>
              <a:rPr lang="en-GB" sz="1800" dirty="0" smtClean="0"/>
              <a:t>BIBM/TC 2016- 39</a:t>
            </a:r>
          </a:p>
          <a:p>
            <a:pPr marL="379413" lvl="1" indent="-379413" algn="r">
              <a:buNone/>
            </a:pPr>
            <a:endParaRPr lang="en-GB" sz="2400" dirty="0" smtClean="0"/>
          </a:p>
          <a:p>
            <a:pPr marL="379413" lvl="1" indent="-379413">
              <a:buNone/>
            </a:pPr>
            <a:endParaRPr lang="en-GB" sz="2400" dirty="0" smtClean="0"/>
          </a:p>
          <a:p>
            <a:pPr>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Eurocodes</a:t>
            </a:r>
            <a:endParaRPr lang="fr-FR" dirty="0"/>
          </a:p>
        </p:txBody>
      </p:sp>
      <p:sp>
        <p:nvSpPr>
          <p:cNvPr id="3" name="Espace réservé du contenu 2"/>
          <p:cNvSpPr>
            <a:spLocks noGrp="1"/>
          </p:cNvSpPr>
          <p:nvPr>
            <p:ph idx="1"/>
          </p:nvPr>
        </p:nvSpPr>
        <p:spPr/>
        <p:txBody>
          <a:bodyPr/>
          <a:lstStyle/>
          <a:p>
            <a:pPr marL="379413" lvl="1" indent="-379413">
              <a:buNone/>
            </a:pPr>
            <a:r>
              <a:rPr lang="en-GB" sz="2400" b="1" dirty="0" smtClean="0">
                <a:ea typeface="+mn-ea"/>
                <a:cs typeface="+mn-cs"/>
              </a:rPr>
              <a:t>	Revision of EC1 (Prof Mancini)</a:t>
            </a:r>
          </a:p>
          <a:p>
            <a:pPr marL="379413" lvl="1" indent="-379413">
              <a:buNone/>
            </a:pPr>
            <a:endParaRPr lang="en-GB" sz="2400" b="1" dirty="0" smtClean="0">
              <a:ea typeface="+mn-ea"/>
              <a:cs typeface="+mn-cs"/>
            </a:endParaRPr>
          </a:p>
          <a:p>
            <a:pPr>
              <a:buNone/>
            </a:pPr>
            <a:endParaRPr lang="it-IT" sz="1800" spc="-1" dirty="0" smtClean="0">
              <a:solidFill>
                <a:srgbClr val="000000"/>
              </a:solidFill>
              <a:uFill>
                <a:solidFill>
                  <a:srgbClr val="FFFFFF"/>
                </a:solidFill>
              </a:uFill>
              <a:latin typeface="Arial"/>
            </a:endParaRPr>
          </a:p>
          <a:p>
            <a:pPr>
              <a:buNone/>
            </a:pPr>
            <a:r>
              <a:rPr lang="it-IT" sz="2800" spc="-1" dirty="0" smtClean="0">
                <a:solidFill>
                  <a:srgbClr val="000000"/>
                </a:solidFill>
                <a:uFill>
                  <a:solidFill>
                    <a:srgbClr val="FFFFFF"/>
                  </a:solidFill>
                </a:uFill>
                <a:latin typeface="Arial"/>
                <a:ea typeface="DejaVu Sans"/>
              </a:rPr>
              <a:t>1) Wind and snow</a:t>
            </a:r>
            <a:endParaRPr lang="it-IT" sz="1800" spc="-1" dirty="0" smtClean="0">
              <a:solidFill>
                <a:srgbClr val="000000"/>
              </a:solidFill>
              <a:uFill>
                <a:solidFill>
                  <a:srgbClr val="FFFFFF"/>
                </a:solidFill>
              </a:uFill>
              <a:latin typeface="Arial"/>
            </a:endParaRPr>
          </a:p>
          <a:p>
            <a:endParaRPr lang="it-IT" sz="1800" spc="-1" dirty="0" smtClean="0">
              <a:solidFill>
                <a:srgbClr val="000000"/>
              </a:solidFill>
              <a:uFill>
                <a:solidFill>
                  <a:srgbClr val="FFFFFF"/>
                </a:solidFill>
              </a:uFill>
              <a:latin typeface="Arial"/>
            </a:endParaRPr>
          </a:p>
          <a:p>
            <a:pPr>
              <a:buNone/>
            </a:pPr>
            <a:r>
              <a:rPr lang="it-IT" sz="2800" spc="-1" dirty="0" smtClean="0">
                <a:solidFill>
                  <a:srgbClr val="000000"/>
                </a:solidFill>
                <a:uFill>
                  <a:solidFill>
                    <a:srgbClr val="FFFFFF"/>
                  </a:solidFill>
                </a:uFill>
                <a:latin typeface="Arial"/>
                <a:ea typeface="DejaVu Sans"/>
              </a:rPr>
              <a:t>2) Optimization of reinforcement</a:t>
            </a:r>
            <a:endParaRPr lang="it-IT" sz="1800" spc="-1" dirty="0" smtClean="0">
              <a:solidFill>
                <a:srgbClr val="000000"/>
              </a:solidFill>
              <a:uFill>
                <a:solidFill>
                  <a:srgbClr val="FFFFFF"/>
                </a:solidFill>
              </a:uFill>
              <a:latin typeface="Arial"/>
            </a:endParaRPr>
          </a:p>
          <a:p>
            <a:endParaRPr lang="it-IT" sz="1800" spc="-1" dirty="0" smtClean="0">
              <a:solidFill>
                <a:srgbClr val="000000"/>
              </a:solidFill>
              <a:uFill>
                <a:solidFill>
                  <a:srgbClr val="FFFFFF"/>
                </a:solidFill>
              </a:uFill>
              <a:latin typeface="Arial"/>
            </a:endParaRPr>
          </a:p>
          <a:p>
            <a:pPr>
              <a:buNone/>
            </a:pPr>
            <a:r>
              <a:rPr lang="it-IT" sz="2800" spc="-1" dirty="0" smtClean="0">
                <a:solidFill>
                  <a:srgbClr val="000000"/>
                </a:solidFill>
                <a:uFill>
                  <a:solidFill>
                    <a:srgbClr val="FFFFFF"/>
                  </a:solidFill>
                </a:uFill>
                <a:latin typeface="Arial"/>
                <a:ea typeface="DejaVu Sans"/>
              </a:rPr>
              <a:t>3) Existing structures </a:t>
            </a:r>
            <a:endParaRPr lang="it-IT" sz="1800" spc="-1" dirty="0" smtClean="0">
              <a:solidFill>
                <a:srgbClr val="000000"/>
              </a:solidFill>
              <a:uFill>
                <a:solidFill>
                  <a:srgbClr val="FFFFFF"/>
                </a:solidFill>
              </a:uFill>
              <a:latin typeface="Arial"/>
            </a:endParaRPr>
          </a:p>
          <a:p>
            <a:endParaRPr lang="it-IT" sz="1800" spc="-1" dirty="0" smtClean="0">
              <a:solidFill>
                <a:srgbClr val="000000"/>
              </a:solidFill>
              <a:uFill>
                <a:solidFill>
                  <a:srgbClr val="FFFFFF"/>
                </a:solidFill>
              </a:uFill>
              <a:latin typeface="Arial"/>
            </a:endParaRPr>
          </a:p>
          <a:p>
            <a:pPr>
              <a:buNone/>
            </a:pPr>
            <a:r>
              <a:rPr lang="it-IT" sz="2800" spc="-1" dirty="0" smtClean="0">
                <a:solidFill>
                  <a:srgbClr val="000000"/>
                </a:solidFill>
                <a:uFill>
                  <a:solidFill>
                    <a:srgbClr val="FFFFFF"/>
                  </a:solidFill>
                </a:uFill>
                <a:latin typeface="Arial"/>
                <a:ea typeface="DejaVu Sans"/>
              </a:rPr>
              <a:t>+ some comments on timber structures...</a:t>
            </a:r>
            <a:endParaRPr lang="en-GB" sz="2400" b="1" dirty="0" smtClean="0">
              <a:ea typeface="+mn-ea"/>
              <a:cs typeface="+mn-cs"/>
            </a:endParaRPr>
          </a:p>
          <a:p>
            <a:pPr>
              <a:buNone/>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Eurocodes</a:t>
            </a:r>
            <a:endParaRPr lang="fr-FR" dirty="0"/>
          </a:p>
        </p:txBody>
      </p:sp>
      <p:sp>
        <p:nvSpPr>
          <p:cNvPr id="3" name="Espace réservé du contenu 2"/>
          <p:cNvSpPr>
            <a:spLocks noGrp="1"/>
          </p:cNvSpPr>
          <p:nvPr>
            <p:ph idx="1"/>
          </p:nvPr>
        </p:nvSpPr>
        <p:spPr/>
        <p:txBody>
          <a:bodyPr/>
          <a:lstStyle/>
          <a:p>
            <a:pPr marL="379413" lvl="1" indent="-379413">
              <a:buNone/>
            </a:pPr>
            <a:r>
              <a:rPr lang="en-GB" sz="2400" b="1" dirty="0" smtClean="0">
                <a:ea typeface="+mn-ea"/>
                <a:cs typeface="+mn-cs"/>
              </a:rPr>
              <a:t>	Revision of EC1 (Prof Mancini)</a:t>
            </a:r>
          </a:p>
          <a:p>
            <a:r>
              <a:rPr lang="it-IT" sz="2800" spc="-1" dirty="0" smtClean="0">
                <a:solidFill>
                  <a:srgbClr val="000000"/>
                </a:solidFill>
                <a:uFill>
                  <a:solidFill>
                    <a:srgbClr val="FFFFFF"/>
                  </a:solidFill>
                </a:uFill>
                <a:latin typeface="Arial"/>
                <a:ea typeface="DejaVu Sans"/>
              </a:rPr>
              <a:t>WG 7 (now SC 10) </a:t>
            </a:r>
          </a:p>
          <a:p>
            <a:r>
              <a:rPr lang="it-IT" sz="2800" spc="-1" dirty="0" smtClean="0">
                <a:solidFill>
                  <a:srgbClr val="000000"/>
                </a:solidFill>
                <a:uFill>
                  <a:solidFill>
                    <a:srgbClr val="FFFFFF"/>
                  </a:solidFill>
                </a:uFill>
                <a:latin typeface="Arial"/>
                <a:ea typeface="DejaVu Sans"/>
              </a:rPr>
              <a:t>TASK: Recalibration of g Factors for Climatic Actions (Wind and Snow) =&gt; Increase </a:t>
            </a:r>
            <a:r>
              <a:rPr lang="it-IT" sz="2800" b="1" spc="-1" dirty="0" smtClean="0">
                <a:solidFill>
                  <a:srgbClr val="000000"/>
                </a:solidFill>
                <a:uFill>
                  <a:solidFill>
                    <a:srgbClr val="FFFFFF"/>
                  </a:solidFill>
                </a:uFill>
                <a:latin typeface="GreekC"/>
                <a:ea typeface="DejaVu Sans"/>
              </a:rPr>
              <a:t>g</a:t>
            </a:r>
            <a:r>
              <a:rPr lang="it-IT" sz="2800" b="1" spc="-1" dirty="0" smtClean="0">
                <a:solidFill>
                  <a:srgbClr val="000000"/>
                </a:solidFill>
                <a:uFill>
                  <a:solidFill>
                    <a:srgbClr val="FFFFFF"/>
                  </a:solidFill>
                </a:uFill>
                <a:latin typeface="Arial"/>
                <a:ea typeface="DejaVu Sans"/>
              </a:rPr>
              <a:t> </a:t>
            </a:r>
            <a:r>
              <a:rPr lang="it-IT" sz="2800" spc="-1" dirty="0" smtClean="0">
                <a:solidFill>
                  <a:srgbClr val="000000"/>
                </a:solidFill>
                <a:uFill>
                  <a:solidFill>
                    <a:srgbClr val="FFFFFF"/>
                  </a:solidFill>
                </a:uFill>
                <a:latin typeface="Arial"/>
                <a:ea typeface="DejaVu Sans"/>
              </a:rPr>
              <a:t>Factors</a:t>
            </a:r>
          </a:p>
          <a:p>
            <a:r>
              <a:rPr lang="it-IT" sz="2800" spc="-1" dirty="0" smtClean="0">
                <a:solidFill>
                  <a:srgbClr val="000000"/>
                </a:solidFill>
                <a:uFill>
                  <a:solidFill>
                    <a:srgbClr val="FFFFFF"/>
                  </a:solidFill>
                </a:uFill>
                <a:latin typeface="Arial"/>
                <a:ea typeface="DejaVu Sans"/>
              </a:rPr>
              <a:t>Consequence of </a:t>
            </a:r>
            <a:r>
              <a:rPr lang="it-IT" sz="2800" b="1" spc="-1" dirty="0" smtClean="0">
                <a:solidFill>
                  <a:srgbClr val="000000"/>
                </a:solidFill>
                <a:uFill>
                  <a:solidFill>
                    <a:srgbClr val="FFFFFF"/>
                  </a:solidFill>
                </a:uFill>
                <a:latin typeface="GreekC"/>
                <a:ea typeface="DejaVu Sans"/>
              </a:rPr>
              <a:t>g</a:t>
            </a:r>
            <a:r>
              <a:rPr lang="it-IT" sz="2800" spc="-1" dirty="0" smtClean="0">
                <a:solidFill>
                  <a:srgbClr val="000000"/>
                </a:solidFill>
                <a:uFill>
                  <a:solidFill>
                    <a:srgbClr val="FFFFFF"/>
                  </a:solidFill>
                </a:uFill>
                <a:latin typeface="Arial"/>
                <a:ea typeface="DejaVu Sans"/>
              </a:rPr>
              <a:t> factors increase for wind and snow</a:t>
            </a:r>
          </a:p>
          <a:p>
            <a:pPr marL="787580" lvl="1" indent="-342000">
              <a:buClr>
                <a:srgbClr val="000000"/>
              </a:buClr>
              <a:buFont typeface="StarSymbol"/>
              <a:buChar char="-"/>
            </a:pPr>
            <a:r>
              <a:rPr lang="it-IT" sz="2000" spc="-1" dirty="0" smtClean="0">
                <a:solidFill>
                  <a:srgbClr val="000000"/>
                </a:solidFill>
                <a:uFill>
                  <a:solidFill>
                    <a:srgbClr val="FFFFFF"/>
                  </a:solidFill>
                </a:uFill>
                <a:latin typeface="Arial"/>
                <a:ea typeface="DejaVu Sans"/>
              </a:rPr>
              <a:t>No Practical Effects for Massive Structures where both are a marginal part of the total</a:t>
            </a:r>
          </a:p>
          <a:p>
            <a:pPr marL="787580" lvl="1" indent="-342000">
              <a:buClr>
                <a:srgbClr val="000000"/>
              </a:buClr>
              <a:buFont typeface="StarSymbol"/>
              <a:buChar char="-"/>
            </a:pPr>
            <a:r>
              <a:rPr lang="it-IT" sz="2000" spc="-1" dirty="0" smtClean="0">
                <a:solidFill>
                  <a:srgbClr val="000000"/>
                </a:solidFill>
                <a:uFill>
                  <a:solidFill>
                    <a:srgbClr val="FFFFFF"/>
                  </a:solidFill>
                </a:uFill>
                <a:latin typeface="Arial"/>
                <a:ea typeface="DejaVu Sans"/>
              </a:rPr>
              <a:t>Important Practical Effects for Light Structures where both are a relevant part of the total </a:t>
            </a:r>
            <a:endParaRPr lang="it-IT" sz="1600" spc="-1" dirty="0" smtClean="0">
              <a:solidFill>
                <a:srgbClr val="000000"/>
              </a:solidFill>
              <a:uFill>
                <a:solidFill>
                  <a:srgbClr val="FFFFFF"/>
                </a:solidFill>
              </a:uFill>
              <a:latin typeface="Arial"/>
            </a:endParaRPr>
          </a:p>
          <a:p>
            <a:pPr>
              <a:lnSpc>
                <a:spcPct val="100000"/>
              </a:lnSpc>
            </a:pPr>
            <a:r>
              <a:rPr lang="it-IT" sz="2800" spc="-1" dirty="0" smtClean="0">
                <a:solidFill>
                  <a:srgbClr val="000000"/>
                </a:solidFill>
                <a:uFill>
                  <a:solidFill>
                    <a:srgbClr val="FFFFFF"/>
                  </a:solidFill>
                </a:uFill>
                <a:latin typeface="Arial"/>
                <a:ea typeface="DejaVu Sans"/>
              </a:rPr>
              <a:t>A new type of Wind very Dangerous for light structures should be taken into consideration: THUNDERSTORM</a:t>
            </a:r>
          </a:p>
          <a:p>
            <a:endParaRPr lang="en-GB" sz="2400" b="1" dirty="0" smtClean="0">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Eurocodes</a:t>
            </a:r>
            <a:endParaRPr lang="fr-FR" dirty="0"/>
          </a:p>
        </p:txBody>
      </p:sp>
      <p:sp>
        <p:nvSpPr>
          <p:cNvPr id="3" name="Espace réservé du contenu 2"/>
          <p:cNvSpPr>
            <a:spLocks noGrp="1"/>
          </p:cNvSpPr>
          <p:nvPr>
            <p:ph idx="1"/>
          </p:nvPr>
        </p:nvSpPr>
        <p:spPr/>
        <p:txBody>
          <a:bodyPr/>
          <a:lstStyle/>
          <a:p>
            <a:pPr marL="379413" lvl="1" indent="-379413">
              <a:buNone/>
            </a:pPr>
            <a:r>
              <a:rPr lang="en-GB" sz="2400" b="1" dirty="0" smtClean="0">
                <a:ea typeface="+mn-ea"/>
                <a:cs typeface="+mn-cs"/>
              </a:rPr>
              <a:t>	Revision of EC1 (Prof Mancini)</a:t>
            </a:r>
          </a:p>
          <a:p>
            <a:r>
              <a:rPr lang="it-IT" sz="2800" spc="-1" dirty="0" smtClean="0">
                <a:solidFill>
                  <a:srgbClr val="000000"/>
                </a:solidFill>
                <a:uFill>
                  <a:solidFill>
                    <a:srgbClr val="FFFFFF"/>
                  </a:solidFill>
                </a:uFill>
                <a:latin typeface="Arial"/>
                <a:ea typeface="DejaVu Sans"/>
              </a:rPr>
              <a:t>Optimisation of reinforcement </a:t>
            </a:r>
          </a:p>
          <a:p>
            <a:pPr lvl="1"/>
            <a:r>
              <a:rPr lang="it-IT" sz="2400" spc="-1" dirty="0" smtClean="0">
                <a:solidFill>
                  <a:srgbClr val="000000"/>
                </a:solidFill>
                <a:uFill>
                  <a:solidFill>
                    <a:srgbClr val="FFFFFF"/>
                  </a:solidFill>
                </a:uFill>
                <a:latin typeface="Arial"/>
                <a:ea typeface="DejaVu Sans"/>
              </a:rPr>
              <a:t>Procedure for the parameters recalibratio to put into evidence “hidden safety”</a:t>
            </a:r>
            <a:endParaRPr lang="it-IT" sz="1200" spc="-1" dirty="0" smtClean="0">
              <a:solidFill>
                <a:srgbClr val="000000"/>
              </a:solidFill>
              <a:uFill>
                <a:solidFill>
                  <a:srgbClr val="FFFFFF"/>
                </a:solidFill>
              </a:uFill>
              <a:latin typeface="Arial"/>
              <a:ea typeface="DejaVu Sans"/>
            </a:endParaRPr>
          </a:p>
          <a:p>
            <a:pPr lvl="1"/>
            <a:r>
              <a:rPr lang="it-IT" sz="2400" spc="-1" dirty="0" smtClean="0">
                <a:solidFill>
                  <a:srgbClr val="000000"/>
                </a:solidFill>
                <a:uFill>
                  <a:solidFill>
                    <a:srgbClr val="FFFFFF"/>
                  </a:solidFill>
                </a:uFill>
                <a:latin typeface="Arial"/>
                <a:ea typeface="DejaVu Sans"/>
              </a:rPr>
              <a:t>apply a probabilistic approach to determine the actual b value in order to compare it with the expected one for the required level of reliability</a:t>
            </a:r>
          </a:p>
          <a:p>
            <a:pPr lvl="1"/>
            <a:endParaRPr lang="it-IT" sz="2400" spc="-1" dirty="0" smtClean="0">
              <a:solidFill>
                <a:srgbClr val="000000"/>
              </a:solidFill>
              <a:uFill>
                <a:solidFill>
                  <a:srgbClr val="FFFFFF"/>
                </a:solidFill>
              </a:uFill>
              <a:latin typeface="Arial"/>
              <a:ea typeface="DejaVu Sans"/>
            </a:endParaRPr>
          </a:p>
          <a:p>
            <a:r>
              <a:rPr lang="it-IT" sz="2800" spc="-1" dirty="0" smtClean="0">
                <a:solidFill>
                  <a:srgbClr val="000000"/>
                </a:solidFill>
                <a:uFill>
                  <a:solidFill>
                    <a:srgbClr val="FFFFFF"/>
                  </a:solidFill>
                </a:uFill>
                <a:latin typeface="Arial"/>
                <a:ea typeface="DejaVu Sans"/>
              </a:rPr>
              <a:t>Potential positive outcome for concrete: Reduction of anchorage length and saving of reinforcement </a:t>
            </a:r>
          </a:p>
          <a:p>
            <a:endParaRPr lang="en-GB" sz="2400" b="1" dirty="0" smtClean="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54757" y="0"/>
            <a:ext cx="8626475" cy="1265238"/>
          </a:xfrm>
        </p:spPr>
        <p:txBody>
          <a:bodyPr/>
          <a:lstStyle/>
          <a:p>
            <a:r>
              <a:rPr lang="fr-BE" sz="3200" b="1" dirty="0" smtClean="0"/>
              <a:t>2. Agenda / </a:t>
            </a:r>
            <a:r>
              <a:rPr lang="fr-BE" sz="3200" b="1" dirty="0"/>
              <a:t>Minutes </a:t>
            </a:r>
            <a:r>
              <a:rPr lang="fr-BE" sz="3200" b="1" dirty="0" smtClean="0"/>
              <a:t/>
            </a:r>
            <a:br>
              <a:rPr lang="fr-BE" sz="3200" b="1" dirty="0" smtClean="0"/>
            </a:br>
            <a:endParaRPr lang="fr-FR" sz="2400" dirty="0"/>
          </a:p>
        </p:txBody>
      </p:sp>
      <p:sp>
        <p:nvSpPr>
          <p:cNvPr id="13315" name="Rectangle 3"/>
          <p:cNvSpPr>
            <a:spLocks noGrp="1" noChangeArrowheads="1"/>
          </p:cNvSpPr>
          <p:nvPr>
            <p:ph type="body" idx="1"/>
          </p:nvPr>
        </p:nvSpPr>
        <p:spPr>
          <a:xfrm>
            <a:off x="1066800" y="1995488"/>
            <a:ext cx="8626475" cy="5091112"/>
          </a:xfrm>
        </p:spPr>
        <p:txBody>
          <a:bodyPr/>
          <a:lstStyle/>
          <a:p>
            <a:pPr>
              <a:buNone/>
            </a:pPr>
            <a:endParaRPr lang="en-GB" sz="3200" dirty="0" smtClean="0"/>
          </a:p>
          <a:p>
            <a:pPr>
              <a:buNone/>
            </a:pPr>
            <a:endParaRPr lang="en-GB" sz="3200" dirty="0" smtClean="0"/>
          </a:p>
          <a:p>
            <a:r>
              <a:rPr lang="en-GB" sz="2400" dirty="0" smtClean="0"/>
              <a:t>Approval of the draft agenda</a:t>
            </a:r>
          </a:p>
          <a:p>
            <a:pPr algn="r">
              <a:buNone/>
            </a:pPr>
            <a:r>
              <a:rPr lang="en-GB" sz="1800" dirty="0" smtClean="0"/>
              <a:t>BIBM/TC 2016-31 </a:t>
            </a:r>
            <a:r>
              <a:rPr lang="en-GB" sz="1800" dirty="0" err="1" smtClean="0"/>
              <a:t>rev2</a:t>
            </a:r>
            <a:r>
              <a:rPr lang="en-GB" sz="1800" dirty="0" smtClean="0"/>
              <a:t> </a:t>
            </a:r>
            <a:endParaRPr lang="en-GB" sz="1800" dirty="0" smtClean="0">
              <a:hlinkClick r:id="rId3" action="ppaction://hlinkfile"/>
            </a:endParaRPr>
          </a:p>
          <a:p>
            <a:pPr algn="r">
              <a:buNone/>
            </a:pPr>
            <a:r>
              <a:rPr lang="en-GB" sz="1800" dirty="0" smtClean="0"/>
              <a:t> </a:t>
            </a:r>
          </a:p>
          <a:p>
            <a:r>
              <a:rPr lang="en-GB" sz="2400" dirty="0" smtClean="0"/>
              <a:t>Formal approval of the minutes </a:t>
            </a:r>
          </a:p>
          <a:p>
            <a:pPr algn="r">
              <a:buNone/>
            </a:pPr>
            <a:r>
              <a:rPr lang="en-GB" sz="1800" dirty="0" smtClean="0"/>
              <a:t>BIBM/TC 2016-30 </a:t>
            </a:r>
            <a:endParaRPr lang="en-GB" sz="1800" dirty="0" smtClean="0">
              <a:hlinkClick r:id="rId3" action="ppaction://hlinkfile"/>
            </a:endParaRPr>
          </a:p>
          <a:p>
            <a:pPr algn="r"/>
            <a:endParaRPr lang="en-GB" sz="2400" dirty="0" smtClean="0"/>
          </a:p>
          <a:p>
            <a:pPr algn="r">
              <a:buNone/>
            </a:pPr>
            <a:r>
              <a:rPr lang="en-GB" sz="1800" dirty="0" smtClean="0"/>
              <a:t>	</a:t>
            </a:r>
            <a:endParaRPr lang="en-GB" sz="2000" dirty="0" smtClean="0"/>
          </a:p>
          <a:p>
            <a:pPr>
              <a:buNone/>
            </a:pPr>
            <a:endParaRPr lang="en-GB" sz="3200" dirty="0"/>
          </a:p>
          <a:p>
            <a:pPr lvl="2">
              <a:buNone/>
            </a:pPr>
            <a:endParaRPr lang="en-GB" sz="32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Eurocodes</a:t>
            </a:r>
            <a:endParaRPr lang="fr-FR" dirty="0"/>
          </a:p>
        </p:txBody>
      </p:sp>
      <p:sp>
        <p:nvSpPr>
          <p:cNvPr id="3" name="Espace réservé du contenu 2"/>
          <p:cNvSpPr>
            <a:spLocks noGrp="1"/>
          </p:cNvSpPr>
          <p:nvPr>
            <p:ph idx="1"/>
          </p:nvPr>
        </p:nvSpPr>
        <p:spPr/>
        <p:txBody>
          <a:bodyPr/>
          <a:lstStyle/>
          <a:p>
            <a:pPr marL="379413" lvl="1" indent="-379413">
              <a:buNone/>
            </a:pPr>
            <a:r>
              <a:rPr lang="en-GB" sz="2400" b="1" dirty="0" smtClean="0">
                <a:ea typeface="+mn-ea"/>
                <a:cs typeface="+mn-cs"/>
              </a:rPr>
              <a:t>	Revision of EC1 (Prof Mancini)</a:t>
            </a:r>
          </a:p>
          <a:p>
            <a:r>
              <a:rPr lang="it-IT" sz="2800" spc="-1" dirty="0" smtClean="0">
                <a:solidFill>
                  <a:srgbClr val="000000"/>
                </a:solidFill>
                <a:uFill>
                  <a:solidFill>
                    <a:srgbClr val="FFFFFF"/>
                  </a:solidFill>
                </a:uFill>
                <a:latin typeface="Arial"/>
                <a:ea typeface="DejaVu Sans"/>
              </a:rPr>
              <a:t>Some concerns about high-rise timber buildings</a:t>
            </a:r>
          </a:p>
          <a:p>
            <a:pPr marL="787580" lvl="1" indent="-342000">
              <a:buClr>
                <a:srgbClr val="000000"/>
              </a:buClr>
              <a:buFont typeface="Symbol"/>
              <a:buChar char=""/>
            </a:pPr>
            <a:r>
              <a:rPr lang="it-IT" sz="2400" spc="-1" dirty="0" smtClean="0">
                <a:solidFill>
                  <a:srgbClr val="000000"/>
                </a:solidFill>
                <a:uFill>
                  <a:solidFill>
                    <a:srgbClr val="FFFFFF"/>
                  </a:solidFill>
                </a:uFill>
                <a:latin typeface="Arial"/>
                <a:ea typeface="DejaVu Sans"/>
              </a:rPr>
              <a:t>Very low safety factors on material side, all calibrated on totally different type of structures and structural systems</a:t>
            </a:r>
          </a:p>
          <a:p>
            <a:pPr marL="787580" lvl="1" indent="-342000">
              <a:buClr>
                <a:srgbClr val="000000"/>
              </a:buClr>
              <a:buFont typeface="Symbol"/>
              <a:buChar char=""/>
            </a:pPr>
            <a:r>
              <a:rPr lang="it-IT" sz="2400" spc="-1" dirty="0" smtClean="0">
                <a:solidFill>
                  <a:srgbClr val="000000"/>
                </a:solidFill>
                <a:uFill>
                  <a:solidFill>
                    <a:srgbClr val="FFFFFF"/>
                  </a:solidFill>
                </a:uFill>
                <a:latin typeface="Arial"/>
                <a:ea typeface="DejaVu Sans"/>
              </a:rPr>
              <a:t>Robustness?</a:t>
            </a:r>
          </a:p>
          <a:p>
            <a:pPr marL="787580" lvl="1" indent="-342000">
              <a:buClr>
                <a:srgbClr val="000000"/>
              </a:buClr>
              <a:buFont typeface="Symbol"/>
              <a:buChar char=""/>
            </a:pPr>
            <a:r>
              <a:rPr lang="it-IT" sz="2400" spc="-1" dirty="0" smtClean="0">
                <a:solidFill>
                  <a:srgbClr val="000000"/>
                </a:solidFill>
                <a:uFill>
                  <a:solidFill>
                    <a:srgbClr val="FFFFFF"/>
                  </a:solidFill>
                </a:uFill>
                <a:latin typeface="Arial"/>
                <a:ea typeface="DejaVu Sans"/>
              </a:rPr>
              <a:t>Creep Effects ?  Particularly important for high rise buildindgs and when “xlam systems” are used</a:t>
            </a:r>
          </a:p>
          <a:p>
            <a:pPr marL="787580" lvl="1" indent="-342000">
              <a:buClr>
                <a:srgbClr val="000000"/>
              </a:buClr>
              <a:buFont typeface="Symbol"/>
              <a:buChar char=""/>
            </a:pPr>
            <a:r>
              <a:rPr lang="it-IT" sz="2400" spc="-1" dirty="0" smtClean="0">
                <a:solidFill>
                  <a:srgbClr val="000000"/>
                </a:solidFill>
                <a:uFill>
                  <a:solidFill>
                    <a:srgbClr val="FFFFFF"/>
                  </a:solidFill>
                </a:uFill>
                <a:latin typeface="Arial"/>
                <a:ea typeface="DejaVu Sans"/>
              </a:rPr>
              <a:t>Long time behaviour of glued used in the assembling?</a:t>
            </a:r>
          </a:p>
          <a:p>
            <a:pPr marL="787580" lvl="1" indent="-342000">
              <a:buClr>
                <a:srgbClr val="000000"/>
              </a:buClr>
              <a:buFont typeface="Symbol"/>
              <a:buChar char=""/>
            </a:pPr>
            <a:r>
              <a:rPr lang="it-IT" sz="2400" spc="-1" dirty="0" smtClean="0">
                <a:solidFill>
                  <a:srgbClr val="000000"/>
                </a:solidFill>
                <a:uFill>
                  <a:solidFill>
                    <a:srgbClr val="FFFFFF"/>
                  </a:solidFill>
                </a:uFill>
                <a:latin typeface="Arial"/>
                <a:ea typeface="DejaVu Sans"/>
              </a:rPr>
              <a:t>Environmental impact of glue (already a problem for furniture...)</a:t>
            </a:r>
          </a:p>
          <a:p>
            <a:pPr>
              <a:buNone/>
            </a:pPr>
            <a:endParaRPr lang="it-IT" sz="2800" spc="-1" dirty="0" smtClean="0">
              <a:solidFill>
                <a:srgbClr val="000000"/>
              </a:solidFill>
              <a:uFill>
                <a:solidFill>
                  <a:srgbClr val="FFFFFF"/>
                </a:solidFill>
              </a:uFill>
              <a:latin typeface="Arial"/>
              <a:ea typeface="DejaVu San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Eurocodes</a:t>
            </a:r>
            <a:endParaRPr lang="fr-FR" dirty="0"/>
          </a:p>
        </p:txBody>
      </p:sp>
      <p:sp>
        <p:nvSpPr>
          <p:cNvPr id="3" name="Espace réservé du contenu 2"/>
          <p:cNvSpPr>
            <a:spLocks noGrp="1"/>
          </p:cNvSpPr>
          <p:nvPr>
            <p:ph idx="1"/>
          </p:nvPr>
        </p:nvSpPr>
        <p:spPr/>
        <p:txBody>
          <a:bodyPr/>
          <a:lstStyle/>
          <a:p>
            <a:pPr marL="379413" lvl="1" indent="-379413">
              <a:buNone/>
            </a:pPr>
            <a:r>
              <a:rPr lang="en-GB" sz="2400" b="1" dirty="0" smtClean="0">
                <a:ea typeface="+mn-ea"/>
                <a:cs typeface="+mn-cs"/>
              </a:rPr>
              <a:t>	Revision of EC8</a:t>
            </a:r>
          </a:p>
          <a:p>
            <a:pPr marL="379413" lvl="1" indent="-379413">
              <a:buFontTx/>
              <a:buChar char="•"/>
            </a:pPr>
            <a:endParaRPr lang="en-GB" sz="2400" b="1" dirty="0" smtClean="0">
              <a:ea typeface="+mn-ea"/>
              <a:cs typeface="+mn-cs"/>
            </a:endParaRPr>
          </a:p>
          <a:p>
            <a:pPr marL="379413" lvl="1" indent="-379413">
              <a:buFont typeface="Courier New" pitchFamily="49" charset="0"/>
              <a:buChar char="o"/>
            </a:pPr>
            <a:r>
              <a:rPr lang="en-GB" sz="2400" dirty="0" smtClean="0"/>
              <a:t>Presentation of the proposal for the establishment of a new SC8 Working Group on the revision of specific rules for concrete buildings, by Dr. Franz-Hermann Schlueter, at the 29</a:t>
            </a:r>
            <a:r>
              <a:rPr lang="en-GB" sz="2400" baseline="30000" dirty="0" smtClean="0"/>
              <a:t>th</a:t>
            </a:r>
            <a:r>
              <a:rPr lang="en-GB" sz="2400" dirty="0" smtClean="0"/>
              <a:t> meeting of CEN/TC 250/SC8, in Vienna, on the 8</a:t>
            </a:r>
            <a:r>
              <a:rPr lang="en-GB" sz="2400" baseline="30000" dirty="0" smtClean="0"/>
              <a:t>th</a:t>
            </a:r>
            <a:r>
              <a:rPr lang="en-GB" sz="2400" dirty="0" smtClean="0"/>
              <a:t> and 9</a:t>
            </a:r>
            <a:r>
              <a:rPr lang="en-GB" sz="2400" baseline="30000" dirty="0" smtClean="0"/>
              <a:t>th</a:t>
            </a:r>
            <a:r>
              <a:rPr lang="en-GB" sz="2400" dirty="0" smtClean="0"/>
              <a:t> October 2015</a:t>
            </a:r>
          </a:p>
          <a:p>
            <a:pPr marL="379413" lvl="1" indent="-379413" algn="r">
              <a:buNone/>
            </a:pPr>
            <a:r>
              <a:rPr lang="en-GB" sz="1800" dirty="0" smtClean="0"/>
              <a:t>BIBM/TC 2016- 41</a:t>
            </a:r>
          </a:p>
          <a:p>
            <a:pPr marL="379413" lvl="1" indent="-379413">
              <a:buFont typeface="Courier New" pitchFamily="49" charset="0"/>
              <a:buChar char="o"/>
            </a:pPr>
            <a:r>
              <a:rPr lang="en-GB" sz="2400" dirty="0" smtClean="0"/>
              <a:t>CEN/TC 250/SC8</a:t>
            </a:r>
          </a:p>
          <a:p>
            <a:pPr marL="379413" lvl="1" indent="-379413">
              <a:buNone/>
            </a:pPr>
            <a:r>
              <a:rPr lang="en-GB" sz="2400" dirty="0" smtClean="0"/>
              <a:t>	Progress report (prepared by the convenor: Philippe Bisch) for the period November 2015 – April 2016</a:t>
            </a:r>
          </a:p>
          <a:p>
            <a:pPr marL="379413" lvl="1" indent="-379413">
              <a:buNone/>
            </a:pPr>
            <a:endParaRPr lang="en-GB" sz="2400" dirty="0" smtClean="0"/>
          </a:p>
          <a:p>
            <a:pPr marL="379413" lvl="1" indent="-379413" algn="r">
              <a:buNone/>
            </a:pPr>
            <a:r>
              <a:rPr lang="en-GB" sz="1800" dirty="0" smtClean="0"/>
              <a:t>BIBM/TC 2016- 40</a:t>
            </a:r>
          </a:p>
          <a:p>
            <a:pPr>
              <a:buNone/>
            </a:pP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7. Eurocodes</a:t>
            </a:r>
            <a:endParaRPr lang="fr-FR" dirty="0"/>
          </a:p>
        </p:txBody>
      </p:sp>
      <p:sp>
        <p:nvSpPr>
          <p:cNvPr id="3" name="Espace réservé du contenu 2"/>
          <p:cNvSpPr>
            <a:spLocks noGrp="1"/>
          </p:cNvSpPr>
          <p:nvPr>
            <p:ph idx="1"/>
          </p:nvPr>
        </p:nvSpPr>
        <p:spPr/>
        <p:txBody>
          <a:bodyPr/>
          <a:lstStyle/>
          <a:p>
            <a:pPr marL="822325" lvl="2" indent="-379413">
              <a:buFont typeface="Courier New" pitchFamily="49" charset="0"/>
              <a:buChar char="o"/>
            </a:pPr>
            <a:endParaRPr lang="en-GB" sz="2400" dirty="0" smtClean="0"/>
          </a:p>
          <a:p>
            <a:pPr marL="822325" lvl="2" indent="-379413">
              <a:buNone/>
            </a:pPr>
            <a:r>
              <a:rPr lang="en-GB" sz="2400" b="1" dirty="0" smtClean="0"/>
              <a:t>HG – Fire</a:t>
            </a:r>
          </a:p>
          <a:p>
            <a:pPr marL="822325" lvl="2" indent="-379413">
              <a:buNone/>
            </a:pPr>
            <a:endParaRPr lang="en-GB" sz="2400" b="1" dirty="0" smtClean="0"/>
          </a:p>
          <a:p>
            <a:pPr marL="822325" lvl="2" indent="-379413">
              <a:buFont typeface="Courier New" pitchFamily="49" charset="0"/>
              <a:buChar char="o"/>
            </a:pPr>
            <a:r>
              <a:rPr lang="en-GB" sz="2400" dirty="0" smtClean="0"/>
              <a:t>CEN/TC 250 HG-Fire</a:t>
            </a:r>
          </a:p>
          <a:p>
            <a:pPr marL="379413" lvl="1" indent="-379413">
              <a:buNone/>
            </a:pPr>
            <a:r>
              <a:rPr lang="en-GB" sz="2400" dirty="0" smtClean="0"/>
              <a:t>	Progress report (prepared by the convenor: Bin ZHAO) for the period November 2015 – May 2016</a:t>
            </a:r>
          </a:p>
          <a:p>
            <a:pPr marL="379413" lvl="1" indent="-379413">
              <a:buNone/>
            </a:pPr>
            <a:endParaRPr lang="en-GB" sz="2400" dirty="0" smtClean="0"/>
          </a:p>
          <a:p>
            <a:pPr marL="379413" lvl="1" indent="-379413" algn="r">
              <a:buNone/>
            </a:pPr>
            <a:r>
              <a:rPr lang="en-GB" sz="1800" dirty="0" smtClean="0"/>
              <a:t>BIBM/TC 2016- 42</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t>8. Other Standards</a:t>
            </a:r>
            <a:endParaRPr lang="en-GB" dirty="0"/>
          </a:p>
        </p:txBody>
      </p:sp>
      <p:sp>
        <p:nvSpPr>
          <p:cNvPr id="3" name="Espace réservé du contenu 2"/>
          <p:cNvSpPr>
            <a:spLocks noGrp="1"/>
          </p:cNvSpPr>
          <p:nvPr>
            <p:ph idx="1"/>
          </p:nvPr>
        </p:nvSpPr>
        <p:spPr/>
        <p:txBody>
          <a:bodyPr/>
          <a:lstStyle/>
          <a:p>
            <a:pPr marL="822325" lvl="2" indent="-379413">
              <a:buNone/>
            </a:pPr>
            <a:endParaRPr lang="en-GB" sz="2400" b="1" dirty="0" smtClean="0"/>
          </a:p>
          <a:p>
            <a:pPr marL="822325" lvl="2" indent="-379413">
              <a:buNone/>
            </a:pPr>
            <a:r>
              <a:rPr lang="en-GB" sz="2400" b="1" dirty="0" smtClean="0"/>
              <a:t>Bearing Pads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6765" y="0"/>
            <a:ext cx="7697613" cy="1265238"/>
          </a:xfrm>
        </p:spPr>
        <p:txBody>
          <a:bodyPr/>
          <a:lstStyle/>
          <a:p>
            <a:r>
              <a:rPr lang="en-US" b="1" dirty="0" smtClean="0"/>
              <a:t>9. Technical developments</a:t>
            </a:r>
            <a:endParaRPr lang="fr-FR" dirty="0"/>
          </a:p>
        </p:txBody>
      </p:sp>
      <p:sp>
        <p:nvSpPr>
          <p:cNvPr id="3" name="Espace réservé du contenu 2"/>
          <p:cNvSpPr>
            <a:spLocks noGrp="1"/>
          </p:cNvSpPr>
          <p:nvPr>
            <p:ph idx="1"/>
          </p:nvPr>
        </p:nvSpPr>
        <p:spPr/>
        <p:txBody>
          <a:bodyPr/>
          <a:lstStyle/>
          <a:p>
            <a:pPr>
              <a:buNone/>
            </a:pPr>
            <a:r>
              <a:rPr lang="en-GB" sz="2400" b="1" dirty="0" smtClean="0"/>
              <a:t>VEEP project</a:t>
            </a:r>
          </a:p>
          <a:p>
            <a:endParaRPr lang="en-GB" sz="2400" dirty="0" smtClean="0"/>
          </a:p>
          <a:p>
            <a:r>
              <a:rPr lang="en-GB" sz="2400" dirty="0" smtClean="0"/>
              <a:t>Cost-Effective Recycling of CDW in High Added Value Energy Efficient Prefabricated Concrete Components for Massive Retrofitting of our Built Environment </a:t>
            </a:r>
          </a:p>
          <a:p>
            <a:pPr>
              <a:buNone/>
            </a:pPr>
            <a:endParaRPr lang="en-GB" sz="2400" b="1" dirty="0" smtClean="0"/>
          </a:p>
          <a:p>
            <a:r>
              <a:rPr lang="en-GB" sz="2400" dirty="0" smtClean="0"/>
              <a:t>1</a:t>
            </a:r>
            <a:r>
              <a:rPr lang="en-GB" sz="2400" baseline="30000" dirty="0" smtClean="0"/>
              <a:t>st</a:t>
            </a:r>
            <a:r>
              <a:rPr lang="en-GB" sz="2400" dirty="0" smtClean="0"/>
              <a:t> October 2016 – 30 September 2020</a:t>
            </a:r>
          </a:p>
          <a:p>
            <a:endParaRPr lang="en-GB" sz="2400" dirty="0" smtClean="0"/>
          </a:p>
          <a:p>
            <a:r>
              <a:rPr lang="en-GB" sz="2400" dirty="0" smtClean="0"/>
              <a:t>BIBM role – mainly dissemination</a:t>
            </a:r>
          </a:p>
          <a:p>
            <a:endParaRPr lang="en-GB" dirty="0" smtClean="0"/>
          </a:p>
          <a:p>
            <a:pPr>
              <a:buNone/>
            </a:pPr>
            <a:endParaRPr lang="en-GB" dirty="0" smtClean="0"/>
          </a:p>
          <a:p>
            <a:pPr>
              <a:buNone/>
            </a:pPr>
            <a:r>
              <a:rPr lang="en-GB" sz="2800" b="1" dirty="0" smtClean="0"/>
              <a:t>	</a:t>
            </a:r>
            <a:endParaRPr lang="en-GB"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6765" y="0"/>
            <a:ext cx="7697613" cy="1265238"/>
          </a:xfrm>
        </p:spPr>
        <p:txBody>
          <a:bodyPr/>
          <a:lstStyle/>
          <a:p>
            <a:r>
              <a:rPr lang="en-US" b="1" dirty="0" smtClean="0"/>
              <a:t>9. Technical developments</a:t>
            </a:r>
            <a:endParaRPr lang="fr-FR" dirty="0"/>
          </a:p>
        </p:txBody>
      </p:sp>
      <p:sp>
        <p:nvSpPr>
          <p:cNvPr id="3" name="Espace réservé du contenu 2"/>
          <p:cNvSpPr>
            <a:spLocks noGrp="1"/>
          </p:cNvSpPr>
          <p:nvPr>
            <p:ph idx="1"/>
          </p:nvPr>
        </p:nvSpPr>
        <p:spPr/>
        <p:txBody>
          <a:bodyPr/>
          <a:lstStyle/>
          <a:p>
            <a:pPr>
              <a:buNone/>
            </a:pPr>
            <a:r>
              <a:rPr lang="en-GB" sz="2400" b="1" dirty="0" smtClean="0"/>
              <a:t>VEEP project</a:t>
            </a:r>
          </a:p>
          <a:p>
            <a:pPr>
              <a:buNone/>
            </a:pPr>
            <a:r>
              <a:rPr lang="en-GB" sz="2400" b="1" dirty="0" smtClean="0"/>
              <a:t>Objectives (of dissemination)</a:t>
            </a:r>
          </a:p>
          <a:p>
            <a:pPr lvl="0"/>
            <a:r>
              <a:rPr lang="en-GB" sz="2400" dirty="0" smtClean="0"/>
              <a:t>To promote the project to audiences beyond the project’s communities </a:t>
            </a:r>
            <a:r>
              <a:rPr lang="en-GB" sz="2400" b="1" u="sng" dirty="0" smtClean="0"/>
              <a:t>-&gt; BIBM network</a:t>
            </a:r>
          </a:p>
          <a:p>
            <a:pPr lvl="0"/>
            <a:r>
              <a:rPr lang="en-GB" sz="2400" dirty="0" smtClean="0"/>
              <a:t>To raise basic interest, in the proposed technologies and processes, of potentially interested parties across relevant stakeholders. </a:t>
            </a:r>
            <a:r>
              <a:rPr lang="en-GB" sz="2400" b="1" u="sng" dirty="0" smtClean="0"/>
              <a:t>-&gt; BIBM network</a:t>
            </a:r>
          </a:p>
          <a:p>
            <a:pPr lvl="0"/>
            <a:r>
              <a:rPr lang="en-GB" sz="2400" dirty="0" smtClean="0"/>
              <a:t>To develop and channel policy recommendations to relevant authorities in order to influence the regulatory and legislative framework for rendering the introduction of the new practices smoother (political level). </a:t>
            </a:r>
            <a:r>
              <a:rPr lang="en-GB" sz="2400" b="1" u="sng" dirty="0" smtClean="0"/>
              <a:t>-&gt; BIBM secretariat</a:t>
            </a:r>
          </a:p>
          <a:p>
            <a:pPr>
              <a:buNone/>
            </a:pPr>
            <a:endParaRPr lang="en-GB" dirty="0" smtClean="0"/>
          </a:p>
          <a:p>
            <a:pPr>
              <a:buNone/>
            </a:pPr>
            <a:endParaRPr lang="en-GB" dirty="0" smtClean="0"/>
          </a:p>
          <a:p>
            <a:pPr>
              <a:buNone/>
            </a:pPr>
            <a:r>
              <a:rPr lang="en-GB" sz="2800" b="1" dirty="0" smtClean="0"/>
              <a:t>	</a:t>
            </a:r>
            <a:endParaRPr lang="en-GB"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9. Technical developments</a:t>
            </a:r>
            <a:endParaRPr lang="fr-FR" dirty="0"/>
          </a:p>
        </p:txBody>
      </p:sp>
      <p:sp>
        <p:nvSpPr>
          <p:cNvPr id="3" name="Espace réservé du contenu 2"/>
          <p:cNvSpPr>
            <a:spLocks noGrp="1"/>
          </p:cNvSpPr>
          <p:nvPr>
            <p:ph idx="1"/>
          </p:nvPr>
        </p:nvSpPr>
        <p:spPr/>
        <p:txBody>
          <a:bodyPr/>
          <a:lstStyle/>
          <a:p>
            <a:pPr>
              <a:buNone/>
            </a:pPr>
            <a:r>
              <a:rPr lang="en-GB" sz="2400" b="1" dirty="0" smtClean="0"/>
              <a:t>	SeRaMCo project</a:t>
            </a:r>
          </a:p>
          <a:p>
            <a:pPr>
              <a:buNone/>
            </a:pPr>
            <a:r>
              <a:rPr lang="en-GB" sz="2400" b="1" dirty="0" smtClean="0"/>
              <a:t>	 </a:t>
            </a:r>
            <a:r>
              <a:rPr lang="en-GB" sz="2400" dirty="0" smtClean="0"/>
              <a:t>(Secondary Raw Materials for Concrete precast Products)</a:t>
            </a:r>
          </a:p>
          <a:p>
            <a:pPr>
              <a:buNone/>
            </a:pPr>
            <a:r>
              <a:rPr lang="en-GB" sz="2400" dirty="0" smtClean="0"/>
              <a:t>	</a:t>
            </a:r>
            <a:r>
              <a:rPr lang="en-GB" sz="2000" dirty="0" smtClean="0"/>
              <a:t>Lead partner organisation: University Kaiserslautern</a:t>
            </a:r>
          </a:p>
          <a:p>
            <a:pPr>
              <a:buNone/>
            </a:pPr>
            <a:r>
              <a:rPr lang="en-GB" sz="2000" dirty="0" smtClean="0"/>
              <a:t>	Project duration: 42 months</a:t>
            </a:r>
          </a:p>
          <a:p>
            <a:pPr>
              <a:buNone/>
            </a:pPr>
            <a:r>
              <a:rPr lang="en-GB" sz="2000" dirty="0" smtClean="0"/>
              <a:t>	</a:t>
            </a:r>
            <a:r>
              <a:rPr lang="en-GB" sz="2000" u="sng" dirty="0" smtClean="0"/>
              <a:t>Project objective</a:t>
            </a:r>
            <a:r>
              <a:rPr lang="en-GB" sz="2000" dirty="0" smtClean="0"/>
              <a:t>: A high quality recycling of CBTC (Concrete, Bricks, tiles and Ceramic), which enables the utilization of recycled aggregates according to their specific properties as secondary raw materials for CM (Cement Manufacturing) and CPP (Concrete Precast Products). In addition, new precast products from recycled aggregates will be developed.</a:t>
            </a:r>
          </a:p>
          <a:p>
            <a:pPr>
              <a:buNone/>
            </a:pPr>
            <a:r>
              <a:rPr lang="en-GB" sz="2000" dirty="0" smtClean="0"/>
              <a:t>	Introducing these products will create a new branch in the market, which will lead to economic advantages on the CPP - producer. Further more it will create new jobs in the sector of demolition, sorting and recycling in partner regions as well as in NWE.</a:t>
            </a:r>
          </a:p>
          <a:p>
            <a:pPr marL="379413" lvl="1" indent="-379413" algn="r">
              <a:buNone/>
            </a:pPr>
            <a:r>
              <a:rPr lang="en-GB" sz="1800" dirty="0" smtClean="0"/>
              <a:t>BIBM/TC 2016- 50</a:t>
            </a:r>
          </a:p>
          <a:p>
            <a:pPr>
              <a:buNone/>
            </a:pP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9. Technical developments</a:t>
            </a:r>
            <a:endParaRPr lang="fr-FR" dirty="0"/>
          </a:p>
        </p:txBody>
      </p:sp>
      <p:sp>
        <p:nvSpPr>
          <p:cNvPr id="3" name="Espace réservé du contenu 2"/>
          <p:cNvSpPr>
            <a:spLocks noGrp="1"/>
          </p:cNvSpPr>
          <p:nvPr>
            <p:ph idx="1"/>
          </p:nvPr>
        </p:nvSpPr>
        <p:spPr/>
        <p:txBody>
          <a:bodyPr/>
          <a:lstStyle/>
          <a:p>
            <a:pPr>
              <a:buNone/>
            </a:pPr>
            <a:r>
              <a:rPr lang="en-GB" sz="2400" b="1" dirty="0" smtClean="0"/>
              <a:t>	SeRaMCo project</a:t>
            </a:r>
          </a:p>
          <a:p>
            <a:pPr>
              <a:buNone/>
            </a:pPr>
            <a:r>
              <a:rPr lang="en-GB" sz="2400" b="1" dirty="0" smtClean="0"/>
              <a:t>	</a:t>
            </a:r>
          </a:p>
          <a:p>
            <a:pPr>
              <a:buNone/>
            </a:pPr>
            <a:r>
              <a:rPr lang="en-GB" sz="2400" b="1" dirty="0" smtClean="0"/>
              <a:t>Request to BIBM:</a:t>
            </a:r>
          </a:p>
          <a:p>
            <a:r>
              <a:rPr lang="en-GB" sz="2400" dirty="0" smtClean="0"/>
              <a:t>Participate as partner</a:t>
            </a:r>
          </a:p>
          <a:p>
            <a:r>
              <a:rPr lang="en-GB" sz="2400" dirty="0" smtClean="0"/>
              <a:t>Participate as stakeholder</a:t>
            </a:r>
          </a:p>
          <a:p>
            <a:pPr>
              <a:buNone/>
            </a:pPr>
            <a:endParaRPr lang="en-GB" sz="2400" b="1" dirty="0" smtClean="0"/>
          </a:p>
          <a:p>
            <a:pPr>
              <a:buNone/>
            </a:pPr>
            <a:r>
              <a:rPr lang="en-GB" sz="2400" b="1" dirty="0" smtClean="0"/>
              <a:t>Proposal: stakeholder </a:t>
            </a:r>
            <a:r>
              <a:rPr lang="en-GB" sz="2400" dirty="0" smtClean="0"/>
              <a:t>(dissemination of project results)</a:t>
            </a:r>
            <a:endParaRPr lang="en-GB" sz="2400" b="1" dirty="0" smtClean="0"/>
          </a:p>
          <a:p>
            <a:pPr>
              <a:buNone/>
            </a:pPr>
            <a:endParaRPr lang="en-GB" sz="2400" b="1" dirty="0" smtClean="0"/>
          </a:p>
          <a:p>
            <a:pPr>
              <a:buNone/>
            </a:pPr>
            <a:r>
              <a:rPr lang="en-GB" sz="2400" b="1" dirty="0" smtClean="0"/>
              <a:t>BIBM-TC advice requested</a:t>
            </a:r>
          </a:p>
          <a:p>
            <a:pPr>
              <a:buNone/>
            </a:pP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10. Developments in the member countries</a:t>
            </a:r>
            <a:endParaRPr lang="fr-FR" dirty="0"/>
          </a:p>
        </p:txBody>
      </p:sp>
      <p:sp>
        <p:nvSpPr>
          <p:cNvPr id="3" name="Espace réservé du contenu 2"/>
          <p:cNvSpPr>
            <a:spLocks noGrp="1"/>
          </p:cNvSpPr>
          <p:nvPr>
            <p:ph idx="1"/>
          </p:nvPr>
        </p:nvSpPr>
        <p:spPr/>
        <p:txBody>
          <a:bodyPr/>
          <a:lstStyle/>
          <a:p>
            <a:pPr lvl="2">
              <a:buNone/>
            </a:pPr>
            <a:r>
              <a:rPr lang="en-GB" sz="2000" b="1" dirty="0" smtClean="0"/>
              <a:t>New issues or issues coming up again</a:t>
            </a:r>
          </a:p>
          <a:p>
            <a:pPr lvl="2">
              <a:buNone/>
            </a:pPr>
            <a:endParaRPr lang="en-GB" sz="2000" dirty="0" smtClean="0">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11. BIBM Congress</a:t>
            </a:r>
            <a:endParaRPr lang="fr-FR" dirty="0"/>
          </a:p>
        </p:txBody>
      </p:sp>
      <p:sp>
        <p:nvSpPr>
          <p:cNvPr id="3" name="Espace réservé du contenu 2"/>
          <p:cNvSpPr>
            <a:spLocks noGrp="1"/>
          </p:cNvSpPr>
          <p:nvPr>
            <p:ph idx="1"/>
          </p:nvPr>
        </p:nvSpPr>
        <p:spPr>
          <a:xfrm>
            <a:off x="1114797" y="1922711"/>
            <a:ext cx="8626475" cy="5181600"/>
          </a:xfrm>
        </p:spPr>
        <p:txBody>
          <a:bodyPr/>
          <a:lstStyle/>
          <a:p>
            <a:pPr lvl="2">
              <a:buNone/>
            </a:pPr>
            <a:r>
              <a:rPr lang="en-GB" sz="2000" b="1" dirty="0" smtClean="0"/>
              <a:t>Next BIBM Congress : </a:t>
            </a:r>
          </a:p>
          <a:p>
            <a:pPr lvl="2">
              <a:buNone/>
            </a:pPr>
            <a:r>
              <a:rPr lang="en-GB" sz="2000" b="1" dirty="0" smtClean="0"/>
              <a:t> in Madrid, from 17. – 19. May 2017</a:t>
            </a:r>
          </a:p>
          <a:p>
            <a:pPr lvl="2">
              <a:buNone/>
            </a:pPr>
            <a:endParaRPr lang="en-GB" sz="2000" b="1" dirty="0" smtClean="0"/>
          </a:p>
          <a:p>
            <a:pPr lvl="2">
              <a:buFont typeface="Courier New" pitchFamily="49" charset="0"/>
              <a:buChar char="o"/>
            </a:pPr>
            <a:r>
              <a:rPr lang="en-GB" sz="2000" dirty="0" smtClean="0"/>
              <a:t>Issues from BIBM/TC ?</a:t>
            </a:r>
          </a:p>
          <a:p>
            <a:pPr lvl="2">
              <a:buNone/>
            </a:pPr>
            <a:endParaRPr lang="en-GB" sz="2000" b="1" dirty="0" smtClean="0"/>
          </a:p>
          <a:p>
            <a:pPr lvl="2">
              <a:buNone/>
            </a:pPr>
            <a:endParaRPr lang="en-GB" sz="2000" b="1" dirty="0" smtClean="0"/>
          </a:p>
          <a:p>
            <a:pPr>
              <a:buNone/>
            </a:pPr>
            <a:r>
              <a:rPr lang="en-US" dirty="0" smtClean="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38100"/>
            <a:ext cx="8345685" cy="1265238"/>
          </a:xfrm>
        </p:spPr>
        <p:txBody>
          <a:bodyPr/>
          <a:lstStyle/>
          <a:p>
            <a:r>
              <a:rPr lang="en-US" sz="3200" b="1" dirty="0" smtClean="0"/>
              <a:t>3. Follow up the last BIBM/TC</a:t>
            </a:r>
            <a:endParaRPr lang="fr-FR" sz="2400" dirty="0"/>
          </a:p>
        </p:txBody>
      </p:sp>
      <p:sp>
        <p:nvSpPr>
          <p:cNvPr id="3" name="Espace réservé du contenu 2"/>
          <p:cNvSpPr>
            <a:spLocks noGrp="1"/>
          </p:cNvSpPr>
          <p:nvPr>
            <p:ph idx="1"/>
          </p:nvPr>
        </p:nvSpPr>
        <p:spPr>
          <a:xfrm>
            <a:off x="1042789" y="1905000"/>
            <a:ext cx="8626475" cy="5181600"/>
          </a:xfrm>
        </p:spPr>
        <p:txBody>
          <a:bodyPr/>
          <a:lstStyle/>
          <a:p>
            <a:pPr>
              <a:lnSpc>
                <a:spcPct val="150000"/>
              </a:lnSpc>
            </a:pPr>
            <a:r>
              <a:rPr lang="en-GB" sz="2400" dirty="0" smtClean="0"/>
              <a:t>CEN/TC 229/WG1/TG3 convenorship 	</a:t>
            </a:r>
          </a:p>
          <a:p>
            <a:pPr>
              <a:lnSpc>
                <a:spcPct val="150000"/>
              </a:lnSpc>
              <a:buNone/>
            </a:pPr>
            <a:r>
              <a:rPr lang="en-GB" sz="2400" dirty="0" smtClean="0"/>
              <a:t>	The convenor of WG3/TG1 (Terrazzo tiles) is vacant. Belgium does not wish to take again this animation.</a:t>
            </a:r>
          </a:p>
          <a:p>
            <a:pPr>
              <a:lnSpc>
                <a:spcPct val="150000"/>
              </a:lnSpc>
              <a:buNone/>
            </a:pPr>
            <a:r>
              <a:rPr lang="en-GB" sz="2400" dirty="0" smtClean="0"/>
              <a:t>	Spain was requested whether they would be interested to take this position. </a:t>
            </a:r>
          </a:p>
          <a:p>
            <a:pPr>
              <a:lnSpc>
                <a:spcPct val="150000"/>
              </a:lnSpc>
              <a:buNone/>
            </a:pPr>
            <a:r>
              <a:rPr lang="en-GB" sz="2400" dirty="0" smtClean="0"/>
              <a:t>	</a:t>
            </a:r>
            <a:r>
              <a:rPr lang="en-GB" sz="2000" u="sng" dirty="0" smtClean="0"/>
              <a:t>Decision</a:t>
            </a:r>
            <a:r>
              <a:rPr lang="en-GB" sz="2000" dirty="0" smtClean="0"/>
              <a:t>: Maintain these standards if a country is willing to take the lead (as alternative, they could be integrated into EN 1339)</a:t>
            </a:r>
            <a:endParaRPr lang="fr-FR" sz="2000" dirty="0" smtClean="0"/>
          </a:p>
          <a:p>
            <a:pPr>
              <a:lnSpc>
                <a:spcPct val="150000"/>
              </a:lnSpc>
              <a:buNone/>
            </a:pPr>
            <a:r>
              <a:rPr lang="en-GB" sz="2000" dirty="0" smtClean="0"/>
              <a:t>	</a:t>
            </a:r>
            <a:r>
              <a:rPr lang="en-GB" sz="2000" u="sng" dirty="0" smtClean="0"/>
              <a:t>Action</a:t>
            </a:r>
            <a:r>
              <a:rPr lang="en-GB" sz="2000" dirty="0" smtClean="0"/>
              <a:t>: Consult the Spanish manufacturers whether they would be interested to take the lead</a:t>
            </a:r>
          </a:p>
          <a:p>
            <a:pPr>
              <a:lnSpc>
                <a:spcPct val="150000"/>
              </a:lnSpc>
              <a:buNone/>
            </a:pPr>
            <a:r>
              <a:rPr lang="en-GB" sz="2400" dirty="0" smtClean="0"/>
              <a:t> </a:t>
            </a:r>
            <a:br>
              <a:rPr lang="en-GB" sz="2400" dirty="0" smtClean="0"/>
            </a:br>
            <a:r>
              <a:rPr lang="en-GB" sz="2400" dirty="0" smtClean="0"/>
              <a:t>						</a:t>
            </a:r>
            <a:endParaRPr lang="en-GB" sz="1800" dirty="0" smtClean="0"/>
          </a:p>
          <a:p>
            <a:pPr lvl="1">
              <a:lnSpc>
                <a:spcPct val="150000"/>
              </a:lnSpc>
              <a:buNone/>
            </a:pPr>
            <a:r>
              <a:rPr lang="en-GB" sz="1600" dirty="0" smtClean="0"/>
              <a:t>							</a:t>
            </a:r>
            <a:endParaRPr lang="en-GB" sz="1800" dirty="0" smtClean="0"/>
          </a:p>
          <a:p>
            <a:pPr>
              <a:lnSpc>
                <a:spcPct val="150000"/>
              </a:lnSpc>
              <a:buNone/>
            </a:pPr>
            <a:r>
              <a:rPr lang="en-GB" sz="2000" dirty="0" smtClean="0"/>
              <a:t/>
            </a:r>
            <a:br>
              <a:rPr lang="en-GB" sz="2000" dirty="0" smtClean="0"/>
            </a:br>
            <a:r>
              <a:rPr lang="en-GB" sz="2400" dirty="0" smtClean="0"/>
              <a:t>	</a:t>
            </a:r>
            <a:endParaRPr lang="en-GB" sz="1800" dirty="0" smtClean="0"/>
          </a:p>
          <a:p>
            <a:pPr algn="r">
              <a:buNone/>
            </a:pPr>
            <a:r>
              <a:rPr lang="en-GB" sz="1800" dirty="0" smtClean="0"/>
              <a:t> </a:t>
            </a:r>
            <a:endParaRPr lang="en-GB" sz="1800" dirty="0"/>
          </a:p>
          <a:p>
            <a:pPr lvl="0">
              <a:buNone/>
            </a:pP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t>9. Date and venue of next meeting</a:t>
            </a:r>
            <a:endParaRPr lang="en-GB" b="1" dirty="0"/>
          </a:p>
        </p:txBody>
      </p:sp>
      <p:sp>
        <p:nvSpPr>
          <p:cNvPr id="3" name="Espace réservé du contenu 2"/>
          <p:cNvSpPr>
            <a:spLocks noGrp="1"/>
          </p:cNvSpPr>
          <p:nvPr>
            <p:ph idx="1"/>
          </p:nvPr>
        </p:nvSpPr>
        <p:spPr/>
        <p:txBody>
          <a:bodyPr/>
          <a:lstStyle/>
          <a:p>
            <a:pPr>
              <a:buNone/>
            </a:pPr>
            <a:r>
              <a:rPr lang="en-GB" dirty="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dirty="0"/>
          </a:p>
        </p:txBody>
      </p:sp>
      <p:sp>
        <p:nvSpPr>
          <p:cNvPr id="3" name="Espace réservé du contenu 2"/>
          <p:cNvSpPr>
            <a:spLocks noGrp="1"/>
          </p:cNvSpPr>
          <p:nvPr>
            <p:ph idx="1"/>
          </p:nvPr>
        </p:nvSpPr>
        <p:spPr/>
        <p:txBody>
          <a:bodyPr/>
          <a:lstStyle/>
          <a:p>
            <a:pPr algn="r">
              <a:buNone/>
            </a:pPr>
            <a:endParaRPr lang="en-GB" sz="4400" dirty="0" smtClean="0"/>
          </a:p>
          <a:p>
            <a:pPr algn="r">
              <a:buNone/>
            </a:pPr>
            <a:endParaRPr lang="en-GB" sz="4400" dirty="0" smtClean="0"/>
          </a:p>
          <a:p>
            <a:pPr algn="r">
              <a:buNone/>
            </a:pPr>
            <a:endParaRPr lang="en-GB" sz="4400" dirty="0" smtClean="0"/>
          </a:p>
          <a:p>
            <a:pPr algn="ctr">
              <a:buNone/>
            </a:pPr>
            <a:r>
              <a:rPr lang="en-GB" sz="4400" dirty="0" smtClean="0"/>
              <a:t>Thank you for your </a:t>
            </a:r>
            <a:br>
              <a:rPr lang="en-GB" sz="4400" dirty="0" smtClean="0"/>
            </a:br>
            <a:r>
              <a:rPr lang="en-GB" sz="4400" dirty="0" smtClean="0"/>
              <a:t>kind attention</a:t>
            </a:r>
            <a:endParaRPr lang="en-GB"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38100"/>
            <a:ext cx="8345685" cy="1265238"/>
          </a:xfrm>
        </p:spPr>
        <p:txBody>
          <a:bodyPr/>
          <a:lstStyle/>
          <a:p>
            <a:r>
              <a:rPr lang="en-US" sz="3200" b="1" dirty="0" smtClean="0"/>
              <a:t>3. Follow up the last BIBM/TC</a:t>
            </a:r>
            <a:endParaRPr lang="fr-FR" sz="2400" dirty="0"/>
          </a:p>
        </p:txBody>
      </p:sp>
      <p:sp>
        <p:nvSpPr>
          <p:cNvPr id="3" name="Espace réservé du contenu 2"/>
          <p:cNvSpPr>
            <a:spLocks noGrp="1"/>
          </p:cNvSpPr>
          <p:nvPr>
            <p:ph idx="1"/>
          </p:nvPr>
        </p:nvSpPr>
        <p:spPr>
          <a:xfrm>
            <a:off x="1042789" y="1905000"/>
            <a:ext cx="8626475" cy="5181600"/>
          </a:xfrm>
        </p:spPr>
        <p:txBody>
          <a:bodyPr/>
          <a:lstStyle/>
          <a:p>
            <a:pPr>
              <a:lnSpc>
                <a:spcPct val="150000"/>
              </a:lnSpc>
            </a:pPr>
            <a:r>
              <a:rPr lang="en-GB" sz="2400" dirty="0" smtClean="0"/>
              <a:t>Report Meeting Commission Services on 3 methods</a:t>
            </a:r>
          </a:p>
          <a:p>
            <a:pPr lvl="1">
              <a:lnSpc>
                <a:spcPct val="150000"/>
              </a:lnSpc>
            </a:pPr>
            <a:r>
              <a:rPr lang="en-GB" sz="2000" dirty="0" smtClean="0"/>
              <a:t>Issue</a:t>
            </a:r>
          </a:p>
          <a:p>
            <a:pPr lvl="2">
              <a:lnSpc>
                <a:spcPct val="150000"/>
              </a:lnSpc>
            </a:pPr>
            <a:r>
              <a:rPr lang="en-GB" sz="1600" dirty="0" smtClean="0"/>
              <a:t>BIBM supports maintenance of 3 methods</a:t>
            </a:r>
          </a:p>
          <a:p>
            <a:pPr lvl="2">
              <a:lnSpc>
                <a:spcPct val="150000"/>
              </a:lnSpc>
            </a:pPr>
            <a:r>
              <a:rPr lang="en-GB" sz="1600" dirty="0" smtClean="0"/>
              <a:t>Guidance paper L no more relevant</a:t>
            </a:r>
          </a:p>
          <a:p>
            <a:pPr lvl="2">
              <a:lnSpc>
                <a:spcPct val="150000"/>
              </a:lnSpc>
            </a:pPr>
            <a:r>
              <a:rPr lang="en-GB" sz="1600" dirty="0" smtClean="0"/>
              <a:t>Annex ZA template does not include possibility</a:t>
            </a:r>
          </a:p>
          <a:p>
            <a:pPr lvl="1">
              <a:lnSpc>
                <a:spcPct val="150000"/>
              </a:lnSpc>
            </a:pPr>
            <a:r>
              <a:rPr lang="en-GB" sz="2000" dirty="0" smtClean="0"/>
              <a:t>Attendance</a:t>
            </a:r>
          </a:p>
          <a:p>
            <a:pPr lvl="2">
              <a:lnSpc>
                <a:spcPct val="150000"/>
              </a:lnSpc>
            </a:pPr>
            <a:r>
              <a:rPr lang="en-GB" sz="1600" dirty="0" smtClean="0"/>
              <a:t>Precast Concrete: Marc Lebrun (TC 229 chair), Stef Maas (WG 1 convenor), Emmanuel Wagner (WG 4 Secretary) &amp; Alessio Rimoldi (BIBM)</a:t>
            </a:r>
          </a:p>
          <a:p>
            <a:pPr lvl="2">
              <a:lnSpc>
                <a:spcPct val="150000"/>
              </a:lnSpc>
            </a:pPr>
            <a:r>
              <a:rPr lang="en-GB" sz="1600" dirty="0" smtClean="0"/>
              <a:t>Commission: </a:t>
            </a:r>
            <a:r>
              <a:rPr lang="en-GB" sz="1600" dirty="0" err="1" smtClean="0"/>
              <a:t>Tapani</a:t>
            </a:r>
            <a:r>
              <a:rPr lang="en-GB" sz="1600" dirty="0" smtClean="0"/>
              <a:t> </a:t>
            </a:r>
            <a:r>
              <a:rPr lang="en-GB" sz="1600" dirty="0" err="1" smtClean="0"/>
              <a:t>Mikkeli</a:t>
            </a:r>
            <a:r>
              <a:rPr lang="en-GB" sz="1600" dirty="0" smtClean="0"/>
              <a:t>, </a:t>
            </a:r>
            <a:r>
              <a:rPr lang="en-GB" sz="1600" dirty="0" err="1" smtClean="0"/>
              <a:t>Giorgos</a:t>
            </a:r>
            <a:r>
              <a:rPr lang="en-GB" sz="1600" dirty="0" smtClean="0"/>
              <a:t> </a:t>
            </a:r>
            <a:r>
              <a:rPr lang="en-GB" sz="1600" dirty="0" err="1" smtClean="0"/>
              <a:t>Katzarakis</a:t>
            </a:r>
            <a:endParaRPr lang="en-GB" sz="1600" dirty="0" smtClean="0"/>
          </a:p>
          <a:p>
            <a:pPr lvl="2">
              <a:lnSpc>
                <a:spcPct val="150000"/>
              </a:lnSpc>
            </a:pPr>
            <a:r>
              <a:rPr lang="en-GB" sz="1600" dirty="0" smtClean="0"/>
              <a:t>CEN: </a:t>
            </a:r>
            <a:r>
              <a:rPr lang="en-GB" sz="1600" dirty="0" err="1" smtClean="0"/>
              <a:t>Gonçalo</a:t>
            </a:r>
            <a:r>
              <a:rPr lang="en-GB" sz="1600" dirty="0" smtClean="0"/>
              <a:t> Ascensao (CMC), Joel </a:t>
            </a:r>
            <a:r>
              <a:rPr lang="en-GB" sz="1600" dirty="0" err="1" smtClean="0"/>
              <a:t>Cuche</a:t>
            </a:r>
            <a:r>
              <a:rPr lang="en-GB" sz="1600" dirty="0" smtClean="0"/>
              <a:t> &amp; Giancarlo </a:t>
            </a:r>
            <a:r>
              <a:rPr lang="en-GB" sz="1600" dirty="0" err="1" smtClean="0"/>
              <a:t>Bedotti</a:t>
            </a:r>
            <a:r>
              <a:rPr lang="en-GB" sz="1600" dirty="0" smtClean="0"/>
              <a:t> (CEN consultants)</a:t>
            </a:r>
          </a:p>
          <a:p>
            <a:pPr>
              <a:lnSpc>
                <a:spcPct val="150000"/>
              </a:lnSpc>
              <a:buNone/>
            </a:pPr>
            <a:r>
              <a:rPr lang="en-GB" sz="2400" dirty="0" smtClean="0"/>
              <a:t>			</a:t>
            </a:r>
            <a:endParaRPr lang="en-GB" sz="1800" dirty="0" smtClean="0"/>
          </a:p>
          <a:p>
            <a:pPr lvl="1">
              <a:lnSpc>
                <a:spcPct val="150000"/>
              </a:lnSpc>
              <a:buNone/>
            </a:pPr>
            <a:r>
              <a:rPr lang="en-GB" sz="1600" dirty="0" smtClean="0"/>
              <a:t>							</a:t>
            </a:r>
            <a:endParaRPr lang="en-GB" sz="1800" dirty="0" smtClean="0"/>
          </a:p>
          <a:p>
            <a:pPr>
              <a:lnSpc>
                <a:spcPct val="150000"/>
              </a:lnSpc>
              <a:buNone/>
            </a:pPr>
            <a:r>
              <a:rPr lang="en-GB" sz="2000" dirty="0" smtClean="0"/>
              <a:t/>
            </a:r>
            <a:br>
              <a:rPr lang="en-GB" sz="2000" dirty="0" smtClean="0"/>
            </a:br>
            <a:r>
              <a:rPr lang="en-GB" sz="2400" dirty="0" smtClean="0"/>
              <a:t>	</a:t>
            </a:r>
            <a:endParaRPr lang="en-GB" sz="1800" dirty="0" smtClean="0"/>
          </a:p>
          <a:p>
            <a:pPr algn="r">
              <a:buNone/>
            </a:pPr>
            <a:r>
              <a:rPr lang="en-GB" sz="1800" dirty="0" smtClean="0"/>
              <a:t> </a:t>
            </a:r>
            <a:endParaRPr lang="en-GB" sz="1800" dirty="0"/>
          </a:p>
          <a:p>
            <a:pPr lvl="0">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38100"/>
            <a:ext cx="8345685" cy="1265238"/>
          </a:xfrm>
        </p:spPr>
        <p:txBody>
          <a:bodyPr/>
          <a:lstStyle/>
          <a:p>
            <a:r>
              <a:rPr lang="en-US" sz="3200" b="1" dirty="0" smtClean="0"/>
              <a:t>3. Follow up the last BIBM/TC</a:t>
            </a:r>
            <a:endParaRPr lang="fr-FR" sz="2400" dirty="0"/>
          </a:p>
        </p:txBody>
      </p:sp>
      <p:sp>
        <p:nvSpPr>
          <p:cNvPr id="3" name="Espace réservé du contenu 2"/>
          <p:cNvSpPr>
            <a:spLocks noGrp="1"/>
          </p:cNvSpPr>
          <p:nvPr>
            <p:ph idx="1"/>
          </p:nvPr>
        </p:nvSpPr>
        <p:spPr>
          <a:xfrm>
            <a:off x="1042789" y="1905000"/>
            <a:ext cx="8626475" cy="5181600"/>
          </a:xfrm>
        </p:spPr>
        <p:txBody>
          <a:bodyPr/>
          <a:lstStyle/>
          <a:p>
            <a:pPr>
              <a:lnSpc>
                <a:spcPct val="150000"/>
              </a:lnSpc>
            </a:pPr>
            <a:r>
              <a:rPr lang="en-GB" sz="2400" dirty="0" smtClean="0"/>
              <a:t>Report Meeting Commission Services on 3 methods</a:t>
            </a:r>
          </a:p>
          <a:p>
            <a:pPr lvl="1">
              <a:lnSpc>
                <a:spcPct val="150000"/>
              </a:lnSpc>
            </a:pPr>
            <a:r>
              <a:rPr lang="en-GB" sz="2000" dirty="0" smtClean="0"/>
              <a:t>Feelings around the table</a:t>
            </a:r>
          </a:p>
          <a:p>
            <a:pPr lvl="2">
              <a:lnSpc>
                <a:spcPct val="150000"/>
              </a:lnSpc>
            </a:pPr>
            <a:r>
              <a:rPr lang="en-GB" sz="1600" dirty="0" smtClean="0"/>
              <a:t>Commission can support them</a:t>
            </a:r>
          </a:p>
          <a:p>
            <a:pPr lvl="2">
              <a:lnSpc>
                <a:spcPct val="150000"/>
              </a:lnSpc>
            </a:pPr>
            <a:r>
              <a:rPr lang="en-GB" sz="1600" dirty="0" smtClean="0"/>
              <a:t>CEN consultants OK</a:t>
            </a:r>
          </a:p>
          <a:p>
            <a:pPr lvl="2">
              <a:lnSpc>
                <a:spcPct val="150000"/>
              </a:lnSpc>
            </a:pPr>
            <a:r>
              <a:rPr lang="en-GB" sz="1600" dirty="0" smtClean="0"/>
              <a:t>CEN CMC is against</a:t>
            </a:r>
          </a:p>
          <a:p>
            <a:pPr lvl="1">
              <a:lnSpc>
                <a:spcPct val="150000"/>
              </a:lnSpc>
            </a:pPr>
            <a:r>
              <a:rPr lang="en-GB" sz="2000" dirty="0" smtClean="0"/>
              <a:t>Ways forward</a:t>
            </a:r>
          </a:p>
          <a:p>
            <a:pPr lvl="2">
              <a:lnSpc>
                <a:spcPct val="150000"/>
              </a:lnSpc>
            </a:pPr>
            <a:r>
              <a:rPr lang="en-GB" sz="1600" dirty="0" smtClean="0"/>
              <a:t>Introduce in Table in Annex ZA</a:t>
            </a:r>
          </a:p>
          <a:p>
            <a:pPr lvl="2">
              <a:lnSpc>
                <a:spcPct val="150000"/>
              </a:lnSpc>
            </a:pPr>
            <a:r>
              <a:rPr lang="en-GB" sz="1600" dirty="0" smtClean="0"/>
              <a:t>Introduce in new Annex or in the body of the standard</a:t>
            </a:r>
          </a:p>
          <a:p>
            <a:pPr lvl="2">
              <a:lnSpc>
                <a:spcPct val="150000"/>
              </a:lnSpc>
            </a:pPr>
            <a:r>
              <a:rPr lang="en-GB" sz="1600" dirty="0" smtClean="0"/>
              <a:t>Clarify in official Commission FAQ</a:t>
            </a:r>
          </a:p>
          <a:p>
            <a:pPr lvl="2">
              <a:lnSpc>
                <a:spcPct val="150000"/>
              </a:lnSpc>
            </a:pPr>
            <a:r>
              <a:rPr lang="en-GB" sz="1600" dirty="0" smtClean="0"/>
              <a:t>(The CEN document on structural products – TF 623 – cannot be finalised in a reasonably short term)</a:t>
            </a:r>
          </a:p>
          <a:p>
            <a:pPr>
              <a:lnSpc>
                <a:spcPct val="150000"/>
              </a:lnSpc>
              <a:buNone/>
            </a:pPr>
            <a:r>
              <a:rPr lang="en-GB" sz="2400" dirty="0" smtClean="0"/>
              <a:t> </a:t>
            </a:r>
            <a:br>
              <a:rPr lang="en-GB" sz="2400" dirty="0" smtClean="0"/>
            </a:br>
            <a:r>
              <a:rPr lang="en-GB" sz="2400" dirty="0" smtClean="0"/>
              <a:t>						</a:t>
            </a:r>
            <a:endParaRPr lang="en-GB" sz="1800" dirty="0" smtClean="0"/>
          </a:p>
          <a:p>
            <a:pPr lvl="1">
              <a:lnSpc>
                <a:spcPct val="150000"/>
              </a:lnSpc>
              <a:buNone/>
            </a:pPr>
            <a:r>
              <a:rPr lang="en-GB" sz="1600" dirty="0" smtClean="0"/>
              <a:t>							</a:t>
            </a:r>
            <a:endParaRPr lang="en-GB" sz="1800" dirty="0" smtClean="0"/>
          </a:p>
          <a:p>
            <a:pPr>
              <a:lnSpc>
                <a:spcPct val="150000"/>
              </a:lnSpc>
              <a:buNone/>
            </a:pPr>
            <a:r>
              <a:rPr lang="en-GB" sz="2000" dirty="0" smtClean="0"/>
              <a:t/>
            </a:r>
            <a:br>
              <a:rPr lang="en-GB" sz="2000" dirty="0" smtClean="0"/>
            </a:br>
            <a:r>
              <a:rPr lang="en-GB" sz="2400" dirty="0" smtClean="0"/>
              <a:t>	</a:t>
            </a:r>
            <a:endParaRPr lang="en-GB" sz="1800" dirty="0" smtClean="0"/>
          </a:p>
          <a:p>
            <a:pPr algn="r">
              <a:buNone/>
            </a:pPr>
            <a:r>
              <a:rPr lang="en-GB" sz="1800" dirty="0" smtClean="0"/>
              <a:t> </a:t>
            </a:r>
            <a:endParaRPr lang="en-GB" sz="1800" dirty="0"/>
          </a:p>
          <a:p>
            <a:pPr lvl="0">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38100"/>
            <a:ext cx="8345685" cy="1265238"/>
          </a:xfrm>
        </p:spPr>
        <p:txBody>
          <a:bodyPr/>
          <a:lstStyle/>
          <a:p>
            <a:r>
              <a:rPr lang="en-US" sz="3200" b="1" dirty="0" smtClean="0"/>
              <a:t>3. Follow up the last BIBM/TC</a:t>
            </a:r>
            <a:endParaRPr lang="fr-FR" sz="2400" dirty="0"/>
          </a:p>
        </p:txBody>
      </p:sp>
      <p:sp>
        <p:nvSpPr>
          <p:cNvPr id="3" name="Espace réservé du contenu 2"/>
          <p:cNvSpPr>
            <a:spLocks noGrp="1"/>
          </p:cNvSpPr>
          <p:nvPr>
            <p:ph idx="1"/>
          </p:nvPr>
        </p:nvSpPr>
        <p:spPr>
          <a:xfrm>
            <a:off x="1042789" y="1905000"/>
            <a:ext cx="8626475" cy="5181600"/>
          </a:xfrm>
        </p:spPr>
        <p:txBody>
          <a:bodyPr/>
          <a:lstStyle/>
          <a:p>
            <a:pPr>
              <a:lnSpc>
                <a:spcPct val="150000"/>
              </a:lnSpc>
            </a:pPr>
            <a:r>
              <a:rPr lang="en-GB" sz="2400" dirty="0" smtClean="0"/>
              <a:t>Report Meeting Commission Services on 3 methods</a:t>
            </a:r>
          </a:p>
          <a:p>
            <a:pPr lvl="1">
              <a:lnSpc>
                <a:spcPct val="150000"/>
              </a:lnSpc>
            </a:pPr>
            <a:r>
              <a:rPr lang="en-GB" sz="2400" dirty="0" smtClean="0"/>
              <a:t>Next steps – to be discussed</a:t>
            </a:r>
          </a:p>
          <a:p>
            <a:pPr lvl="2">
              <a:lnSpc>
                <a:spcPct val="150000"/>
              </a:lnSpc>
            </a:pPr>
            <a:r>
              <a:rPr lang="en-GB" sz="2000" dirty="0" smtClean="0"/>
              <a:t>Provide the Commission with the three alternatives and let them choose (but preparing internally the three texts)</a:t>
            </a:r>
          </a:p>
          <a:p>
            <a:pPr lvl="2">
              <a:lnSpc>
                <a:spcPct val="150000"/>
              </a:lnSpc>
            </a:pPr>
            <a:r>
              <a:rPr lang="en-GB" sz="2000" dirty="0" smtClean="0"/>
              <a:t>Provide the Commission with the timetable of the revision of the TC 229 standards</a:t>
            </a:r>
          </a:p>
          <a:p>
            <a:pPr lvl="2">
              <a:lnSpc>
                <a:spcPct val="150000"/>
              </a:lnSpc>
            </a:pPr>
            <a:r>
              <a:rPr lang="en-GB" sz="2000" dirty="0" smtClean="0"/>
              <a:t>Provide the Commission with a consolidated business plan for CEN/TC 229</a:t>
            </a:r>
            <a:br>
              <a:rPr lang="en-GB" sz="2000" dirty="0" smtClean="0"/>
            </a:br>
            <a:r>
              <a:rPr lang="en-GB" sz="2000" dirty="0" smtClean="0"/>
              <a:t>						</a:t>
            </a:r>
            <a:endParaRPr lang="en-GB" sz="1400" dirty="0" smtClean="0"/>
          </a:p>
          <a:p>
            <a:pPr lvl="1">
              <a:lnSpc>
                <a:spcPct val="150000"/>
              </a:lnSpc>
              <a:buNone/>
            </a:pPr>
            <a:r>
              <a:rPr lang="en-GB" sz="1600" dirty="0" smtClean="0"/>
              <a:t>							</a:t>
            </a:r>
            <a:endParaRPr lang="en-GB" sz="1800" dirty="0" smtClean="0"/>
          </a:p>
          <a:p>
            <a:pPr>
              <a:lnSpc>
                <a:spcPct val="150000"/>
              </a:lnSpc>
              <a:buNone/>
            </a:pPr>
            <a:r>
              <a:rPr lang="en-GB" sz="2000" dirty="0" smtClean="0"/>
              <a:t/>
            </a:r>
            <a:br>
              <a:rPr lang="en-GB" sz="2000" dirty="0" smtClean="0"/>
            </a:br>
            <a:r>
              <a:rPr lang="en-GB" sz="2400" dirty="0" smtClean="0"/>
              <a:t>	</a:t>
            </a:r>
            <a:endParaRPr lang="en-GB" sz="1800" dirty="0" smtClean="0"/>
          </a:p>
          <a:p>
            <a:pPr algn="r">
              <a:buNone/>
            </a:pPr>
            <a:r>
              <a:rPr lang="en-GB" sz="1800" dirty="0" smtClean="0"/>
              <a:t> </a:t>
            </a:r>
            <a:endParaRPr lang="en-GB" sz="1800" dirty="0"/>
          </a:p>
          <a:p>
            <a:pPr lvl="0">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38100"/>
            <a:ext cx="8345685" cy="1265238"/>
          </a:xfrm>
        </p:spPr>
        <p:txBody>
          <a:bodyPr/>
          <a:lstStyle/>
          <a:p>
            <a:r>
              <a:rPr lang="en-US" sz="3200" b="1" dirty="0" smtClean="0"/>
              <a:t>3. Follow up the last BIBM/TC</a:t>
            </a:r>
            <a:endParaRPr lang="fr-FR" sz="2400" dirty="0"/>
          </a:p>
        </p:txBody>
      </p:sp>
      <p:sp>
        <p:nvSpPr>
          <p:cNvPr id="3" name="Espace réservé du contenu 2"/>
          <p:cNvSpPr>
            <a:spLocks noGrp="1"/>
          </p:cNvSpPr>
          <p:nvPr>
            <p:ph idx="1"/>
          </p:nvPr>
        </p:nvSpPr>
        <p:spPr>
          <a:xfrm>
            <a:off x="1042789" y="1905000"/>
            <a:ext cx="8626475" cy="5181600"/>
          </a:xfrm>
        </p:spPr>
        <p:txBody>
          <a:bodyPr/>
          <a:lstStyle/>
          <a:p>
            <a:pPr>
              <a:lnSpc>
                <a:spcPct val="150000"/>
              </a:lnSpc>
            </a:pPr>
            <a:r>
              <a:rPr lang="en-GB" sz="2400" dirty="0" smtClean="0"/>
              <a:t>Cement types allowed for </a:t>
            </a:r>
            <a:r>
              <a:rPr lang="en-GB" sz="2400" dirty="0" err="1" smtClean="0"/>
              <a:t>prestressed</a:t>
            </a:r>
            <a:r>
              <a:rPr lang="en-GB" sz="2400" dirty="0" smtClean="0"/>
              <a:t> concrete elements</a:t>
            </a:r>
          </a:p>
          <a:p>
            <a:pPr lvl="1">
              <a:lnSpc>
                <a:spcPct val="150000"/>
              </a:lnSpc>
            </a:pPr>
            <a:r>
              <a:rPr lang="en-GB" sz="2400" dirty="0" smtClean="0"/>
              <a:t>No feed-back received from members</a:t>
            </a:r>
          </a:p>
          <a:p>
            <a:pPr lvl="1">
              <a:lnSpc>
                <a:spcPct val="150000"/>
              </a:lnSpc>
            </a:pPr>
            <a:r>
              <a:rPr lang="en-GB" sz="2400" dirty="0" smtClean="0"/>
              <a:t>Proposal: answer Swiss concrete expert that there are no requirements for cement in </a:t>
            </a:r>
            <a:r>
              <a:rPr lang="en-GB" sz="2400" dirty="0" err="1" smtClean="0"/>
              <a:t>prestressed</a:t>
            </a:r>
            <a:r>
              <a:rPr lang="en-GB" sz="2400" dirty="0" smtClean="0"/>
              <a:t> concrete elements</a:t>
            </a:r>
            <a:r>
              <a:rPr lang="en-GB" sz="2000" dirty="0" smtClean="0"/>
              <a:t/>
            </a:r>
            <a:br>
              <a:rPr lang="en-GB" sz="2000" dirty="0" smtClean="0"/>
            </a:br>
            <a:r>
              <a:rPr lang="en-GB" sz="2400" dirty="0" smtClean="0"/>
              <a:t>	</a:t>
            </a:r>
            <a:endParaRPr lang="en-GB" sz="1800" dirty="0" smtClean="0"/>
          </a:p>
          <a:p>
            <a:pPr algn="r">
              <a:buNone/>
            </a:pPr>
            <a:r>
              <a:rPr lang="en-GB" sz="1800" dirty="0" smtClean="0"/>
              <a:t> </a:t>
            </a:r>
            <a:endParaRPr lang="en-GB" sz="1800" dirty="0"/>
          </a:p>
          <a:p>
            <a:pPr lvl="0">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4757" y="0"/>
            <a:ext cx="7697613" cy="1265238"/>
          </a:xfrm>
        </p:spPr>
        <p:txBody>
          <a:bodyPr/>
          <a:lstStyle/>
          <a:p>
            <a:r>
              <a:rPr lang="en-US" sz="3200" b="1" dirty="0" smtClean="0"/>
              <a:t>4. CEN/TC 229</a:t>
            </a:r>
            <a:endParaRPr lang="fr-FR" sz="3200" dirty="0"/>
          </a:p>
        </p:txBody>
      </p:sp>
      <p:sp>
        <p:nvSpPr>
          <p:cNvPr id="3" name="Espace réservé du contenu 2"/>
          <p:cNvSpPr>
            <a:spLocks noGrp="1"/>
          </p:cNvSpPr>
          <p:nvPr>
            <p:ph idx="1"/>
          </p:nvPr>
        </p:nvSpPr>
        <p:spPr/>
        <p:txBody>
          <a:bodyPr/>
          <a:lstStyle/>
          <a:p>
            <a:pPr>
              <a:buNone/>
            </a:pPr>
            <a:r>
              <a:rPr lang="en-GB" sz="2400" b="1" dirty="0" smtClean="0"/>
              <a:t>Preparation of WG1, WG4, WG5 and plenary meetings</a:t>
            </a:r>
          </a:p>
          <a:p>
            <a:pPr>
              <a:buNone/>
            </a:pPr>
            <a:endParaRPr lang="en-GB" sz="2400" dirty="0" smtClean="0"/>
          </a:p>
          <a:p>
            <a:pPr>
              <a:buNone/>
            </a:pPr>
            <a:r>
              <a:rPr lang="en-GB" sz="2400" dirty="0" smtClean="0"/>
              <a:t>  </a:t>
            </a:r>
            <a:r>
              <a:rPr lang="en-GB" sz="2400" b="1" dirty="0" smtClean="0"/>
              <a:t>CEN/TC 229/WG1</a:t>
            </a:r>
          </a:p>
          <a:p>
            <a:pPr lvl="1">
              <a:buFont typeface="Courier New" pitchFamily="49" charset="0"/>
              <a:buChar char="o"/>
            </a:pPr>
            <a:r>
              <a:rPr lang="en-GB" sz="2000" dirty="0" smtClean="0"/>
              <a:t>Work in progress:</a:t>
            </a:r>
          </a:p>
          <a:p>
            <a:pPr>
              <a:buNone/>
            </a:pPr>
            <a:r>
              <a:rPr lang="en-GB" sz="2400" dirty="0" smtClean="0"/>
              <a:t>		-Hollow core slabs</a:t>
            </a:r>
          </a:p>
          <a:p>
            <a:pPr>
              <a:buNone/>
            </a:pPr>
            <a:r>
              <a:rPr lang="en-GB" sz="2400" dirty="0" smtClean="0"/>
              <a:t>		-Floor plates for floor systems</a:t>
            </a:r>
          </a:p>
          <a:p>
            <a:pPr marL="822325" lvl="2" indent="-379413">
              <a:buFont typeface="Courier New" pitchFamily="49" charset="0"/>
              <a:buChar char="o"/>
            </a:pPr>
            <a:r>
              <a:rPr lang="en-GB" sz="2000" dirty="0" smtClean="0"/>
              <a:t>New work:</a:t>
            </a:r>
          </a:p>
          <a:p>
            <a:pPr>
              <a:buNone/>
            </a:pPr>
            <a:r>
              <a:rPr lang="en-GB" sz="2400" dirty="0" smtClean="0"/>
              <a:t>		- Solid slabs</a:t>
            </a:r>
          </a:p>
          <a:p>
            <a:pPr marL="885826" lvl="3" indent="-379413">
              <a:buFont typeface="Courier New" pitchFamily="49" charset="0"/>
              <a:buChar char="o"/>
            </a:pPr>
            <a:r>
              <a:rPr lang="en-GB" sz="2000" dirty="0" smtClean="0"/>
              <a:t>Approval of revisions:</a:t>
            </a:r>
          </a:p>
          <a:p>
            <a:pPr>
              <a:buNone/>
            </a:pPr>
            <a:r>
              <a:rPr lang="en-GB" sz="2400" dirty="0" smtClean="0"/>
              <a:t>		Masts and poles, Foundation piles, Wall elements, 	Bridge elements, beams and blocks floor systems (part 	1, 2 and 3), Retaining walls</a:t>
            </a:r>
          </a:p>
          <a:p>
            <a:pPr>
              <a:buNone/>
            </a:pPr>
            <a:endParaRPr lang="en-GB" sz="2400" dirty="0" smtClean="0"/>
          </a:p>
          <a:p>
            <a:pPr>
              <a:buNone/>
            </a:pPr>
            <a:endParaRPr lang="en-GB" sz="2400" dirty="0" smtClean="0"/>
          </a:p>
        </p:txBody>
      </p:sp>
    </p:spTree>
  </p:cSld>
  <p:clrMapOvr>
    <a:masterClrMapping/>
  </p:clrMapOvr>
</p:sld>
</file>

<file path=ppt/theme/theme1.xml><?xml version="1.0" encoding="utf-8"?>
<a:theme xmlns:a="http://schemas.openxmlformats.org/drawingml/2006/main" name="Template_BIBM">
  <a:themeElements>
    <a:clrScheme name="Personnalisé 6">
      <a:dk1>
        <a:srgbClr val="000000"/>
      </a:dk1>
      <a:lt1>
        <a:srgbClr val="FFFFFF"/>
      </a:lt1>
      <a:dk2>
        <a:srgbClr val="000000"/>
      </a:dk2>
      <a:lt2>
        <a:srgbClr val="808080"/>
      </a:lt2>
      <a:accent1>
        <a:srgbClr val="0070C0"/>
      </a:accent1>
      <a:accent2>
        <a:srgbClr val="0000FF"/>
      </a:accent2>
      <a:accent3>
        <a:srgbClr val="FFFFFF"/>
      </a:accent3>
      <a:accent4>
        <a:srgbClr val="000000"/>
      </a:accent4>
      <a:accent5>
        <a:srgbClr val="FFE2B8"/>
      </a:accent5>
      <a:accent6>
        <a:srgbClr val="0000E7"/>
      </a:accent6>
      <a:hlink>
        <a:srgbClr val="CC00CC"/>
      </a:hlink>
      <a:folHlink>
        <a:srgbClr val="7030A0"/>
      </a:folHlink>
    </a:clrScheme>
    <a:fontScheme name="Thème Office">
      <a:majorFont>
        <a:latin typeface="Trebuchet MS"/>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12023</TotalTime>
  <Words>1517</Words>
  <Application>Microsoft Office PowerPoint</Application>
  <PresentationFormat>Personnalisé</PresentationFormat>
  <Paragraphs>390</Paragraphs>
  <Slides>41</Slides>
  <Notes>41</Notes>
  <HiddenSlides>1</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Template_BIBM</vt:lpstr>
      <vt:lpstr>BIBM/TC</vt:lpstr>
      <vt:lpstr>1. Introduction </vt:lpstr>
      <vt:lpstr>2. Agenda / Minutes  </vt:lpstr>
      <vt:lpstr>3. Follow up the last BIBM/TC</vt:lpstr>
      <vt:lpstr>3. Follow up the last BIBM/TC</vt:lpstr>
      <vt:lpstr>3. Follow up the last BIBM/TC</vt:lpstr>
      <vt:lpstr>3. Follow up the last BIBM/TC</vt:lpstr>
      <vt:lpstr>3. Follow up the last BIBM/TC</vt:lpstr>
      <vt:lpstr>4. CEN/TC 229</vt:lpstr>
      <vt:lpstr>4. CEN/TC 229</vt:lpstr>
      <vt:lpstr>4. CEN/TC 229</vt:lpstr>
      <vt:lpstr>4. CEN/TC 229</vt:lpstr>
      <vt:lpstr>5. Mandate M/100</vt:lpstr>
      <vt:lpstr>5. Mandate M/100</vt:lpstr>
      <vt:lpstr>5. Revision mandate M/100 on dangerous substances</vt:lpstr>
      <vt:lpstr>5. Revision mandate M/100 on dangerous substances</vt:lpstr>
      <vt:lpstr>5. Revision mandate M/100 on dangerous substances</vt:lpstr>
      <vt:lpstr>5. Revision mandate M/100 on dangerous substances</vt:lpstr>
      <vt:lpstr>5. Revision mandate M/100 on dangerous substances</vt:lpstr>
      <vt:lpstr>5. Revision mandate M/100 on dangerous substances</vt:lpstr>
      <vt:lpstr>6. Cooperation with other CEN/TCs</vt:lpstr>
      <vt:lpstr>6. Cooperation with other CEN/TCs</vt:lpstr>
      <vt:lpstr>6. Cooperation with other CEN/TCs</vt:lpstr>
      <vt:lpstr>6. Cooperation with other CEN/TCs</vt:lpstr>
      <vt:lpstr>7. Eurocodes</vt:lpstr>
      <vt:lpstr>7. Eurocodes</vt:lpstr>
      <vt:lpstr>7. Eurocodes</vt:lpstr>
      <vt:lpstr>7. Eurocodes</vt:lpstr>
      <vt:lpstr>7. Eurocodes</vt:lpstr>
      <vt:lpstr>7. Eurocodes</vt:lpstr>
      <vt:lpstr>7. Eurocodes</vt:lpstr>
      <vt:lpstr>7. Eurocodes</vt:lpstr>
      <vt:lpstr>8. Other Standards</vt:lpstr>
      <vt:lpstr>9. Technical developments</vt:lpstr>
      <vt:lpstr>9. Technical developments</vt:lpstr>
      <vt:lpstr>9. Technical developments</vt:lpstr>
      <vt:lpstr>9. Technical developments</vt:lpstr>
      <vt:lpstr>10. Developments in the member countries</vt:lpstr>
      <vt:lpstr>11. BIBM Congress</vt:lpstr>
      <vt:lpstr>9. Date and venue of next meeting</vt:lpstr>
      <vt:lpstr>Diapositive 41</vt:lpstr>
    </vt:vector>
  </TitlesOfParts>
  <Company>CERIB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BIBM</dc:title>
  <dc:creator>Odile BERMENGO</dc:creator>
  <cp:lastModifiedBy>Hervé BEINISH</cp:lastModifiedBy>
  <cp:revision>1662</cp:revision>
  <cp:lastPrinted>2014-04-02T07:36:42Z</cp:lastPrinted>
  <dcterms:created xsi:type="dcterms:W3CDTF">2010-09-22T09:14:27Z</dcterms:created>
  <dcterms:modified xsi:type="dcterms:W3CDTF">2016-12-06T13:40:56Z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